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278605" marR="0" indent="-278605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722538" marR="0" indent="-265338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1162050" marR="0" indent="-247650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1668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21259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»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25831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30403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34975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3954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Verweis auf Dörnemann Blog und Veröffentlichung Nichtweis zur Befragung in Mainz</a:t>
            </a:r>
          </a:p>
          <a:p>
            <a:pPr/>
            <a:r>
              <a:t>Große Beteiligung der Menschen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18406" indent="-318406"/>
            <a:lvl2pPr marL="766762" indent="-309562"/>
            <a:lvl3pPr marL="1211580" indent="-297180"/>
            <a:lvl4pPr marL="1701800" indent="-330200"/>
            <a:lvl5pPr marL="2159000" indent="-330200"/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86800" y="6289993"/>
            <a:ext cx="639332" cy="497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marL="200478" indent="-200478">
              <a:buClr>
                <a:schemeClr val="accent2">
                  <a:satOff val="-4966"/>
                  <a:lumOff val="-10549"/>
                </a:schemeClr>
              </a:buCl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231321" marR="0" indent="-231321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78605" marR="0" indent="-278605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2538" marR="0" indent="-26533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62050" marR="0" indent="-2476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68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259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831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403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975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54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200478" marR="0" indent="-20047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238250" y="1206500"/>
            <a:ext cx="6667500" cy="338869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138792" indent="-138792">
              <a:lnSpc>
                <a:spcPct val="100000"/>
              </a:lnSpc>
              <a:buClr>
                <a:schemeClr val="accent2">
                  <a:satOff val="-4966"/>
                  <a:lumOff val="-10549"/>
                </a:schemeClr>
              </a:buClr>
              <a:defRPr sz="1800"/>
            </a:pPr>
          </a:p>
        </p:txBody>
      </p:sp>
      <p:sp>
        <p:nvSpPr>
          <p:cNvPr id="113" name="Shape 113"/>
          <p:cNvSpPr/>
          <p:nvPr>
            <p:ph type="ctrTitle"/>
          </p:nvPr>
        </p:nvSpPr>
        <p:spPr>
          <a:xfrm>
            <a:off x="3429000" y="635000"/>
            <a:ext cx="5715000" cy="2294658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Beziehung im Blick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b="0" sz="2600"/>
            </a:pPr>
            <a:r>
              <a:t>AL </a:t>
            </a:r>
            <a:r>
              <a:t>zu</a:t>
            </a:r>
            <a:r>
              <a:t> Ehe und </a:t>
            </a:r>
            <a:r>
              <a:t>Partnerschaft</a:t>
            </a:r>
          </a:p>
        </p:txBody>
      </p:sp>
      <p:pic>
        <p:nvPicPr>
          <p:cNvPr id="114" name="Fotolia_88856691_S_Rido.jpg"/>
          <p:cNvPicPr>
            <a:picLocks noChangeAspect="1"/>
          </p:cNvPicPr>
          <p:nvPr/>
        </p:nvPicPr>
        <p:blipFill>
          <a:blip r:embed="rId2">
            <a:extLst/>
          </a:blip>
          <a:srcRect l="32292" t="0" r="35739" b="0"/>
          <a:stretch>
            <a:fillRect/>
          </a:stretch>
        </p:blipFill>
        <p:spPr>
          <a:xfrm>
            <a:off x="0" y="0"/>
            <a:ext cx="329828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 rot="16200000">
            <a:off x="-559790" y="5974860"/>
            <a:ext cx="137706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Rido | fotolia.com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xfrm>
            <a:off x="8643731" y="634111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Fotolia_117150782_S_dehweh.jpg"/>
          <p:cNvPicPr>
            <a:picLocks noChangeAspect="1"/>
          </p:cNvPicPr>
          <p:nvPr/>
        </p:nvPicPr>
        <p:blipFill>
          <a:blip r:embed="rId2">
            <a:extLst/>
          </a:blip>
          <a:srcRect l="24509" t="2725" r="54312" b="31149"/>
          <a:stretch>
            <a:fillRect/>
          </a:stretch>
        </p:blipFill>
        <p:spPr>
          <a:xfrm>
            <a:off x="-4516" y="-2901"/>
            <a:ext cx="3297483" cy="686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3416300" y="1397000"/>
            <a:ext cx="5716341" cy="507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pPr>
            <a:r>
              <a:t>Positiv</a:t>
            </a:r>
            <a:r>
              <a:t>: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realistische Sicht auf die Wirklichkeit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Werbung für Partnerschaft und Ehe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Tiefgründige Reflexion über Kern von 	Partnerschaft und Kommunikation</a:t>
            </a:r>
            <a:endParaRPr sz="2500"/>
          </a:p>
          <a:p>
            <a:pPr marL="0" indent="0">
              <a:spcBef>
                <a:spcPts val="14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FontTx/>
              <a:buNone/>
            </a:pPr>
            <a:r>
              <a:t>Anfragen</a:t>
            </a:r>
            <a:r>
              <a:t>:</a:t>
            </a:r>
            <a:endParaRPr sz="25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keine konkreten Antworten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Pastorale Perspektiven in Deutschland umsetzbar?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Hohe menschliche und intellektuelle Voraussetzungen bei den Paaren gefordert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8504669" y="6341112"/>
            <a:ext cx="639332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72" name="Shape 172"/>
          <p:cNvSpPr/>
          <p:nvPr/>
        </p:nvSpPr>
        <p:spPr>
          <a:xfrm rot="16200000">
            <a:off x="-666686" y="660809"/>
            <a:ext cx="1590857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73" name="Shape 173"/>
          <p:cNvSpPr/>
          <p:nvPr/>
        </p:nvSpPr>
        <p:spPr>
          <a:xfrm>
            <a:off x="3429000" y="635000"/>
            <a:ext cx="2982474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Reaktionen auf 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Fotolia_96559713_S_renaschild.jpg"/>
          <p:cNvPicPr>
            <a:picLocks noChangeAspect="1"/>
          </p:cNvPicPr>
          <p:nvPr/>
        </p:nvPicPr>
        <p:blipFill>
          <a:blip r:embed="rId3">
            <a:extLst/>
          </a:blip>
          <a:srcRect l="33997" t="0" r="33997" b="0"/>
          <a:stretch>
            <a:fillRect/>
          </a:stretch>
        </p:blipFill>
        <p:spPr>
          <a:xfrm>
            <a:off x="-1986" y="3075"/>
            <a:ext cx="3296583" cy="687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body" idx="1"/>
          </p:nvPr>
        </p:nvSpPr>
        <p:spPr>
          <a:xfrm>
            <a:off x="3422650" y="1397000"/>
            <a:ext cx="5732117" cy="4807348"/>
          </a:xfrm>
          <a:prstGeom prst="rect">
            <a:avLst/>
          </a:prstGeom>
        </p:spPr>
        <p:txBody>
          <a:bodyPr/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Klassische Exegese: </a:t>
            </a:r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Schöpfungsbericht</a:t>
            </a:r>
            <a:endParaRPr sz="24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ein Fleisch</a:t>
            </a:r>
            <a:endParaRPr sz="24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Scheidungsverbot </a:t>
            </a:r>
            <a:endParaRPr sz="2400"/>
          </a:p>
          <a:p>
            <a:pPr lvl="1" marL="264160" indent="-264160">
              <a:spcBef>
                <a:spcPts val="11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Char char="•"/>
            </a:pPr>
            <a:r>
              <a:t>Klassische Ehelehre: </a:t>
            </a:r>
          </a:p>
          <a:p>
            <a:pPr lvl="2" marL="452119" indent="-198119">
              <a:buClr>
                <a:srgbClr val="A7A7A7"/>
              </a:buClr>
              <a:buSzPct val="120000"/>
            </a:pPr>
            <a:r>
              <a:t>Einheit, Freiwilligkeit, </a:t>
            </a:r>
            <a:br/>
            <a:r>
              <a:t>Unauflöslichkeit, neues Leben</a:t>
            </a:r>
            <a:endParaRPr sz="2400"/>
          </a:p>
          <a:p>
            <a:pPr lvl="2" marL="452119" indent="-198119">
              <a:buClr>
                <a:srgbClr val="A7A7A7"/>
              </a:buClr>
              <a:buSzPct val="120000"/>
            </a:pPr>
            <a:r>
              <a:t>Bundestheologie (Relativierung)</a:t>
            </a:r>
            <a:endParaRPr sz="2400"/>
          </a:p>
          <a:p>
            <a:pPr lvl="2" marL="275166" indent="-275166">
              <a:spcBef>
                <a:spcPts val="13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Klassische Rollenverteilung Mann Frau</a:t>
            </a:r>
          </a:p>
        </p:txBody>
      </p:sp>
      <p:sp>
        <p:nvSpPr>
          <p:cNvPr id="120" name="Shape 120"/>
          <p:cNvSpPr/>
          <p:nvPr/>
        </p:nvSpPr>
        <p:spPr>
          <a:xfrm>
            <a:off x="3432865" y="633730"/>
            <a:ext cx="215127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z="3000"/>
            </a:lvl1pPr>
          </a:lstStyle>
          <a:p>
            <a:pPr/>
            <a:r>
              <a:t>Grundlegung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22" name="Shape 122"/>
          <p:cNvSpPr/>
          <p:nvPr/>
        </p:nvSpPr>
        <p:spPr>
          <a:xfrm rot="16200000">
            <a:off x="-738198" y="5796452"/>
            <a:ext cx="173388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renaschild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sz="half" idx="4294967295"/>
          </p:nvPr>
        </p:nvSpPr>
        <p:spPr>
          <a:xfrm>
            <a:off x="3422650" y="1905000"/>
            <a:ext cx="5732117" cy="3952479"/>
          </a:xfrm>
          <a:prstGeom prst="rect">
            <a:avLst/>
          </a:prstGeom>
        </p:spPr>
        <p:txBody>
          <a:bodyPr/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Zentral: die Liebe zwischen </a:t>
            </a:r>
            <a:br/>
            <a:r>
              <a:t>Mann und Frau</a:t>
            </a:r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Plädoyer für die Institution Ehe</a:t>
            </a:r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Ehe als größte Freundschaft </a:t>
            </a:r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Grundhaltungen: 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Würdigender Blick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Wohl des anderen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Zusammenwachsen durch Krisen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Ehe als Wachstumsweg</a:t>
            </a:r>
          </a:p>
        </p:txBody>
      </p:sp>
      <p:pic>
        <p:nvPicPr>
          <p:cNvPr id="127" name="Fotolia_113090303_S_WavebreakmediaMicro.jpg"/>
          <p:cNvPicPr>
            <a:picLocks noChangeAspect="1"/>
          </p:cNvPicPr>
          <p:nvPr/>
        </p:nvPicPr>
        <p:blipFill>
          <a:blip r:embed="rId2">
            <a:extLst/>
          </a:blip>
          <a:srcRect l="35946" t="0" r="32000" b="0"/>
          <a:stretch>
            <a:fillRect/>
          </a:stretch>
        </p:blipFill>
        <p:spPr>
          <a:xfrm>
            <a:off x="-2493" y="-5678"/>
            <a:ext cx="3301329" cy="686630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3422650" y="635000"/>
            <a:ext cx="3104327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z="3000"/>
            </a:pPr>
            <a:r>
              <a:t>Positive Sicht auf </a:t>
            </a:r>
            <a:br/>
            <a:r>
              <a:t>Beziehung und Ehe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30" name="Shape 130"/>
          <p:cNvSpPr/>
          <p:nvPr/>
        </p:nvSpPr>
        <p:spPr>
          <a:xfrm rot="16200000">
            <a:off x="-710405" y="5824246"/>
            <a:ext cx="167829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dia micro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429000" y="1905000"/>
            <a:ext cx="5716341" cy="428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Positive Aspekte</a:t>
            </a:r>
            <a:br/>
            <a:r>
              <a:t>Freiheit, Gleichberechtigung, Kommunikation </a:t>
            </a:r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Gefährdungen </a:t>
            </a:r>
            <a:br/>
            <a:r>
              <a:t>Individualisierung, „Kultur des Provisorischen“, Gesellschaftsstrukturen, Arbeitsorganisation, Porno und Internet, „Launen der inneren Regung“</a:t>
            </a:r>
            <a:endParaRPr sz="2800"/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Veränderungen </a:t>
            </a:r>
            <a:br/>
            <a:r>
              <a:t>Dauer von Beziehungen</a:t>
            </a:r>
          </a:p>
        </p:txBody>
      </p:sp>
      <p:pic>
        <p:nvPicPr>
          <p:cNvPr id="133" name="Fotolia_43886936_S_robert.jpg"/>
          <p:cNvPicPr>
            <a:picLocks noChangeAspect="1"/>
          </p:cNvPicPr>
          <p:nvPr/>
        </p:nvPicPr>
        <p:blipFill>
          <a:blip r:embed="rId2">
            <a:extLst/>
          </a:blip>
          <a:srcRect l="34659" t="4836" r="2935" b="0"/>
          <a:stretch>
            <a:fillRect/>
          </a:stretch>
        </p:blipFill>
        <p:spPr>
          <a:xfrm>
            <a:off x="6348" y="6245"/>
            <a:ext cx="3297774" cy="653425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3429000" y="635000"/>
            <a:ext cx="5277057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Situation von Paaren und Ehe</a:t>
            </a:r>
          </a:p>
          <a:p>
            <a:pPr marL="0" indent="0">
              <a:buSzTx/>
              <a:buFontTx/>
              <a:buNone/>
            </a:pPr>
            <a:r>
              <a:t>Klare Analyse der weltweiten Situation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8686800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36" name="Shape 136"/>
          <p:cNvSpPr/>
          <p:nvPr/>
        </p:nvSpPr>
        <p:spPr>
          <a:xfrm rot="16200000">
            <a:off x="-615080" y="5919571"/>
            <a:ext cx="148764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robert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3429000" y="1905000"/>
            <a:ext cx="5716341" cy="1658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drei Schlüsselworte: </a:t>
            </a:r>
            <a:br/>
            <a:r>
              <a:t>„darf ich“, „danke“, </a:t>
            </a:r>
            <a:br/>
            <a:r>
              <a:t>„Entschuldigung“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Partnerschaftliche Haltung</a:t>
            </a:r>
          </a:p>
        </p:txBody>
      </p:sp>
      <p:pic>
        <p:nvPicPr>
          <p:cNvPr id="139" name="image5.jpeg"/>
          <p:cNvPicPr>
            <a:picLocks noChangeAspect="1"/>
          </p:cNvPicPr>
          <p:nvPr/>
        </p:nvPicPr>
        <p:blipFill>
          <a:blip r:embed="rId2">
            <a:extLst/>
          </a:blip>
          <a:srcRect l="5433" t="0" r="62403" b="0"/>
          <a:stretch>
            <a:fillRect/>
          </a:stretch>
        </p:blipFill>
        <p:spPr>
          <a:xfrm>
            <a:off x="-3365" y="-2"/>
            <a:ext cx="3302003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6.jpeg"/>
          <p:cNvPicPr>
            <a:picLocks noChangeAspect="1"/>
          </p:cNvPicPr>
          <p:nvPr/>
        </p:nvPicPr>
        <p:blipFill>
          <a:blip r:embed="rId3">
            <a:extLst/>
          </a:blip>
          <a:srcRect l="40674" t="0" r="27105" b="0"/>
          <a:stretch>
            <a:fillRect/>
          </a:stretch>
        </p:blipFill>
        <p:spPr>
          <a:xfrm>
            <a:off x="-11466" y="-11590"/>
            <a:ext cx="3319055" cy="68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3429000" y="629919"/>
            <a:ext cx="4459780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Freundschaft und Dialog </a:t>
            </a:r>
            <a:br/>
            <a:r>
              <a:t>als Form, die Liebe zu leben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 rot="16200000">
            <a:off x="-820909" y="5713741"/>
            <a:ext cx="189930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aytuncoylum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3429000" y="1905000"/>
            <a:ext cx="5716341" cy="135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gegen „Gebrauchen und Wegwerfen“ 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gegen „aufgenötigten Verkehr“ 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gegen „sexuelle Unterwerfung“ </a:t>
            </a:r>
          </a:p>
        </p:txBody>
      </p:sp>
      <p:pic>
        <p:nvPicPr>
          <p:cNvPr id="146" name="image7.jpeg"/>
          <p:cNvPicPr>
            <a:picLocks noChangeAspect="1"/>
          </p:cNvPicPr>
          <p:nvPr/>
        </p:nvPicPr>
        <p:blipFill>
          <a:blip r:embed="rId2">
            <a:extLst/>
          </a:blip>
          <a:srcRect l="67513" t="0" r="254" b="0"/>
          <a:stretch>
            <a:fillRect/>
          </a:stretch>
        </p:blipFill>
        <p:spPr>
          <a:xfrm>
            <a:off x="-4864" y="-4516"/>
            <a:ext cx="3296208" cy="689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Fotolia_104268650_S_WavebreakmediaMicro.jpg"/>
          <p:cNvPicPr>
            <a:picLocks noChangeAspect="1"/>
          </p:cNvPicPr>
          <p:nvPr/>
        </p:nvPicPr>
        <p:blipFill>
          <a:blip r:embed="rId3">
            <a:extLst/>
          </a:blip>
          <a:srcRect l="38135" t="0" r="30077" b="0"/>
          <a:stretch>
            <a:fillRect/>
          </a:stretch>
        </p:blipFill>
        <p:spPr>
          <a:xfrm>
            <a:off x="-14734" y="-38100"/>
            <a:ext cx="330629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3429000" y="634999"/>
            <a:ext cx="4409178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Sexualität im Dienst </a:t>
            </a:r>
            <a:br/>
            <a:r>
              <a:t>der ehelichen Freundschaft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8686800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50" name="Shape 150"/>
          <p:cNvSpPr/>
          <p:nvPr/>
        </p:nvSpPr>
        <p:spPr>
          <a:xfrm rot="16200000">
            <a:off x="-1144573" y="5390077"/>
            <a:ext cx="254663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WavebreakmediaMicro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Fotolia_110632201_S-coco.jpg"/>
          <p:cNvPicPr>
            <a:picLocks noChangeAspect="1"/>
          </p:cNvPicPr>
          <p:nvPr/>
        </p:nvPicPr>
        <p:blipFill>
          <a:blip r:embed="rId2">
            <a:extLst/>
          </a:blip>
          <a:srcRect l="13862" t="0" r="13862" b="0"/>
          <a:stretch>
            <a:fillRect/>
          </a:stretch>
        </p:blipFill>
        <p:spPr>
          <a:xfrm>
            <a:off x="-4516" y="-2900"/>
            <a:ext cx="3297484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416300" y="1906272"/>
            <a:ext cx="5716341" cy="1785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Realitätsnähe 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Alltagsroutinen 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geschenkte Zeit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Weite und Vielfalt </a:t>
            </a:r>
          </a:p>
        </p:txBody>
      </p:sp>
      <p:sp>
        <p:nvSpPr>
          <p:cNvPr id="154" name="Shape 154"/>
          <p:cNvSpPr/>
          <p:nvPr/>
        </p:nvSpPr>
        <p:spPr>
          <a:xfrm>
            <a:off x="3429000" y="635000"/>
            <a:ext cx="4221469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Ehe als andauernder Weg </a:t>
            </a:r>
            <a:br/>
            <a:r>
              <a:t>des Wachstums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866066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/>
        </p:nvSpPr>
        <p:spPr>
          <a:xfrm rot="16200000">
            <a:off x="-562990" y="5971660"/>
            <a:ext cx="138346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coco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Fotolia_82071657_S_Marco2811.jpg"/>
          <p:cNvPicPr>
            <a:picLocks noChangeAspect="1"/>
          </p:cNvPicPr>
          <p:nvPr/>
        </p:nvPicPr>
        <p:blipFill>
          <a:blip r:embed="rId2">
            <a:extLst/>
          </a:blip>
          <a:srcRect l="1558" t="14786" r="19527" b="34304"/>
          <a:stretch>
            <a:fillRect/>
          </a:stretch>
        </p:blipFill>
        <p:spPr>
          <a:xfrm rot="16200000">
            <a:off x="-1787675" y="1780259"/>
            <a:ext cx="6863955" cy="329763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3416300" y="1711957"/>
            <a:ext cx="5716341" cy="3009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pPr>
            <a:r>
              <a:t>Ansätze:</a:t>
            </a:r>
            <a:endParaRPr sz="2400"/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Veränderung Priesterausbildung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Einrichtung von Beratungsstellen 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Wichtigkeit realitätsnaher Ehevorbereitung und –begleitung,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Die Liebe feiern (Valentinstag)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Ehe- und Familienspiritualität fördern</a:t>
            </a:r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61" name="Shape 161"/>
          <p:cNvSpPr/>
          <p:nvPr/>
        </p:nvSpPr>
        <p:spPr>
          <a:xfrm rot="16200000">
            <a:off x="-777749" y="5756901"/>
            <a:ext cx="181298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Marco2811 | fotolia.com</a:t>
            </a:r>
          </a:p>
        </p:txBody>
      </p:sp>
      <p:sp>
        <p:nvSpPr>
          <p:cNvPr id="162" name="Shape 162"/>
          <p:cNvSpPr/>
          <p:nvPr/>
        </p:nvSpPr>
        <p:spPr>
          <a:xfrm>
            <a:off x="3429000" y="634999"/>
            <a:ext cx="3788379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Pastorale Perspektiven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Werte vor Normen!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Fotolia_82071657_S_Marco2811.jpg"/>
          <p:cNvPicPr>
            <a:picLocks noChangeAspect="1"/>
          </p:cNvPicPr>
          <p:nvPr/>
        </p:nvPicPr>
        <p:blipFill>
          <a:blip r:embed="rId2">
            <a:extLst/>
          </a:blip>
          <a:srcRect l="1558" t="14786" r="19527" b="34304"/>
          <a:stretch>
            <a:fillRect/>
          </a:stretch>
        </p:blipFill>
        <p:spPr>
          <a:xfrm rot="16200000">
            <a:off x="-1787675" y="1780259"/>
            <a:ext cx="6863955" cy="329763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416300" y="1711957"/>
            <a:ext cx="5716341" cy="2024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Kommunikationsfähigkeit der Paare stärken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Wertschätzung konfessions-verschiedener/religionsverschiedener Ehen als Ort des Dialogs </a:t>
            </a:r>
          </a:p>
        </p:txBody>
      </p:sp>
      <p:sp>
        <p:nvSpPr>
          <p:cNvPr id="166" name="Shape 166"/>
          <p:cNvSpPr/>
          <p:nvPr/>
        </p:nvSpPr>
        <p:spPr>
          <a:xfrm rot="16200000">
            <a:off x="-777749" y="5756901"/>
            <a:ext cx="181298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Marco2811 | fotolia.com</a:t>
            </a:r>
          </a:p>
        </p:txBody>
      </p:sp>
      <p:sp>
        <p:nvSpPr>
          <p:cNvPr id="167" name="Shape 167"/>
          <p:cNvSpPr/>
          <p:nvPr/>
        </p:nvSpPr>
        <p:spPr>
          <a:xfrm>
            <a:off x="3429000" y="634999"/>
            <a:ext cx="3788379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Pastorale Perspektiven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Werte vor Normen!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>
            <a:schemeClr val="accent2">
              <a:satOff val="-4966"/>
              <a:lumOff val="-10549"/>
            </a:schemeClr>
          </a:buClr>
          <a:buSzTx/>
          <a:buFont typeface="Arial"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5" marR="0" indent="-278605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>
            <a:schemeClr val="accent2">
              <a:satOff val="-4966"/>
              <a:lumOff val="-10549"/>
            </a:schemeClr>
          </a:buClr>
          <a:buSzTx/>
          <a:buFont typeface="Arial"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5" marR="0" indent="-278605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