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media1.mp3" ContentType="audio/unknown"/>
  <Override PartName="/ppt/media/image5.jpeg" ContentType="image/jpeg"/>
  <Override PartName="/ppt/media/media2.mp3" ContentType="audio/unknown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media3.mp3" ContentType="audio/unknown"/>
  <Override PartName="/ppt/media/image10.jpeg" ContentType="image/jpeg"/>
  <Override PartName="/ppt/media/image11.jpeg" ContentType="image/jpeg"/>
  <Override PartName="/ppt/media/media4.mp3" ContentType="audi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278604" marR="0" indent="-278604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722538" marR="0" indent="-265338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–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1162050" marR="0" indent="-247650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16687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–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21259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»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25831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30403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34975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39547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</a:lvl1pPr>
            <a:lvl2pPr marL="0" indent="0">
              <a:spcBef>
                <a:spcPts val="600"/>
              </a:spcBef>
              <a:buSzTx/>
              <a:buFontTx/>
              <a:buNone/>
            </a:lvl2pPr>
            <a:lvl3pPr marL="0" indent="0">
              <a:spcBef>
                <a:spcPts val="600"/>
              </a:spcBef>
              <a:buSzTx/>
              <a:buFontTx/>
              <a:buNone/>
            </a:lvl3pPr>
            <a:lvl4pPr marL="0" indent="0">
              <a:spcBef>
                <a:spcPts val="600"/>
              </a:spcBef>
              <a:buSzTx/>
              <a:buFontTx/>
              <a:buNone/>
            </a:lvl4pPr>
            <a:lvl5pPr marL="0" indent="0">
              <a:spcBef>
                <a:spcPts val="600"/>
              </a:spcBef>
              <a:buSzTx/>
              <a:buFont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/>
          <a:p>
            <a:pPr/>
            <a:r>
              <a:t>Titeltext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</a:lvl1pPr>
            <a:lvl2pPr marL="0" indent="0">
              <a:spcBef>
                <a:spcPts val="600"/>
              </a:spcBef>
              <a:buSzTx/>
              <a:buFontTx/>
              <a:buNone/>
            </a:lvl2pPr>
            <a:lvl3pPr marL="0" indent="0">
              <a:spcBef>
                <a:spcPts val="600"/>
              </a:spcBef>
              <a:buSzTx/>
              <a:buFontTx/>
              <a:buNone/>
            </a:lvl3pPr>
            <a:lvl4pPr marL="0" indent="0">
              <a:spcBef>
                <a:spcPts val="600"/>
              </a:spcBef>
              <a:buSzTx/>
              <a:buFontTx/>
              <a:buNone/>
            </a:lvl4pPr>
            <a:lvl5pPr marL="0" indent="0">
              <a:spcBef>
                <a:spcPts val="600"/>
              </a:spcBef>
              <a:buSzTx/>
              <a:buFont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18405" indent="-318405"/>
            <a:lvl2pPr marL="766762" indent="-309562"/>
            <a:lvl3pPr marL="1211580" indent="-297180"/>
            <a:lvl4pPr marL="1701800" indent="-330200"/>
            <a:lvl5pPr marL="2159000" indent="-330200"/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</a:lvl1pPr>
            <a:lvl2pPr marL="0" indent="0">
              <a:spcBef>
                <a:spcPts val="600"/>
              </a:spcBef>
              <a:buSzTx/>
              <a:buFontTx/>
              <a:buNone/>
            </a:lvl2pPr>
            <a:lvl3pPr marL="0" indent="0">
              <a:spcBef>
                <a:spcPts val="600"/>
              </a:spcBef>
              <a:buSzTx/>
              <a:buFontTx/>
              <a:buNone/>
            </a:lvl3pPr>
            <a:lvl4pPr marL="0" indent="0">
              <a:spcBef>
                <a:spcPts val="600"/>
              </a:spcBef>
              <a:buSzTx/>
              <a:buFontTx/>
              <a:buNone/>
            </a:lvl4pPr>
            <a:lvl5pPr marL="0" indent="0">
              <a:spcBef>
                <a:spcPts val="600"/>
              </a:spcBef>
              <a:buSzTx/>
              <a:buFont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</a:lvl1pPr>
            <a:lvl2pPr marL="0" indent="0">
              <a:spcBef>
                <a:spcPts val="600"/>
              </a:spcBef>
              <a:buSzTx/>
              <a:buFontTx/>
              <a:buNone/>
            </a:lvl2pPr>
            <a:lvl3pPr marL="0" indent="0">
              <a:spcBef>
                <a:spcPts val="600"/>
              </a:spcBef>
              <a:buSzTx/>
              <a:buFontTx/>
              <a:buNone/>
            </a:lvl3pPr>
            <a:lvl4pPr marL="0" indent="0">
              <a:spcBef>
                <a:spcPts val="600"/>
              </a:spcBef>
              <a:buSzTx/>
              <a:buFontTx/>
              <a:buNone/>
            </a:lvl4pPr>
            <a:lvl5pPr marL="0" indent="0">
              <a:spcBef>
                <a:spcPts val="600"/>
              </a:spcBef>
              <a:buSzTx/>
              <a:buFont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686800" y="6289994"/>
            <a:ext cx="438852" cy="497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marL="0" indent="0">
              <a:buSzTx/>
              <a:buFontTx/>
              <a:buNone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78604" marR="0" indent="-278604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2538" marR="0" indent="-265338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162050" marR="0" indent="-24765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6687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259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831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403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975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9547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audio" Target="../media/media4.mp3"/><Relationship Id="rId4" Type="http://schemas.microsoft.com/office/2007/relationships/media" Target="../media/media4.mp3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audio" Target="../media/media1.mp3"/><Relationship Id="rId4" Type="http://schemas.microsoft.com/office/2007/relationships/media" Target="../media/media1.mp3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audio" Target="../media/media2.mp3"/><Relationship Id="rId4" Type="http://schemas.microsoft.com/office/2007/relationships/media" Target="../media/media2.mp3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audio" Target="../media/media3.mp3"/><Relationship Id="rId4" Type="http://schemas.microsoft.com/office/2007/relationships/media" Target="../media/media3.mp3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238250" y="1206500"/>
            <a:ext cx="6667500" cy="3388698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800"/>
            </a:pPr>
          </a:p>
        </p:txBody>
      </p:sp>
      <p:sp>
        <p:nvSpPr>
          <p:cNvPr id="113" name="Shape 113"/>
          <p:cNvSpPr/>
          <p:nvPr>
            <p:ph type="ctrTitle"/>
          </p:nvPr>
        </p:nvSpPr>
        <p:spPr>
          <a:xfrm>
            <a:off x="3429000" y="635000"/>
            <a:ext cx="5715000" cy="2294658"/>
          </a:xfrm>
          <a:prstGeom prst="rect">
            <a:avLst/>
          </a:prstGeom>
        </p:spPr>
        <p:txBody>
          <a:bodyPr anchor="t"/>
          <a:lstStyle/>
          <a:p>
            <a:pPr/>
            <a:r>
              <a:t>Familie im Blick</a:t>
            </a:r>
          </a:p>
          <a:p>
            <a:pPr>
              <a:spcBef>
                <a:spcPts val="600"/>
              </a:spcBef>
              <a:defRPr b="0" sz="2600"/>
            </a:pPr>
            <a:r>
              <a:t>AL zum Zusammenleben </a:t>
            </a:r>
            <a:br/>
            <a:r>
              <a:t>in der Familie</a:t>
            </a:r>
          </a:p>
        </p:txBody>
      </p:sp>
      <p:pic>
        <p:nvPicPr>
          <p:cNvPr id="114" name="Fotolia_113250215_S_Kzenon.jpg"/>
          <p:cNvPicPr>
            <a:picLocks noChangeAspect="1"/>
          </p:cNvPicPr>
          <p:nvPr/>
        </p:nvPicPr>
        <p:blipFill>
          <a:blip r:embed="rId2">
            <a:extLst/>
          </a:blip>
          <a:srcRect l="34842" t="0" r="35527" b="0"/>
          <a:stretch>
            <a:fillRect/>
          </a:stretch>
        </p:blipFill>
        <p:spPr>
          <a:xfrm>
            <a:off x="0" y="0"/>
            <a:ext cx="329828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 rot="16200000">
            <a:off x="-645106" y="5889546"/>
            <a:ext cx="154769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Kzenon | fotolia.com</a:t>
            </a:r>
          </a:p>
        </p:txBody>
      </p:sp>
      <p:sp>
        <p:nvSpPr>
          <p:cNvPr id="116" name="Shape 116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3416300" y="634999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Pastorale Perspektiven</a:t>
            </a:r>
          </a:p>
        </p:txBody>
      </p:sp>
      <p:pic>
        <p:nvPicPr>
          <p:cNvPr id="177" name="Fotolia_82071657_S_Marco2811.jpg"/>
          <p:cNvPicPr>
            <a:picLocks noChangeAspect="1"/>
          </p:cNvPicPr>
          <p:nvPr/>
        </p:nvPicPr>
        <p:blipFill>
          <a:blip r:embed="rId2">
            <a:extLst/>
          </a:blip>
          <a:srcRect l="2005" t="14601" r="19550" b="34792"/>
          <a:stretch>
            <a:fillRect/>
          </a:stretch>
        </p:blipFill>
        <p:spPr>
          <a:xfrm rot="16200000">
            <a:off x="-1787676" y="1780259"/>
            <a:ext cx="6863956" cy="329763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 rot="16200000">
            <a:off x="-937831" y="5656809"/>
            <a:ext cx="213314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Marco 2811 | fotolia.com</a:t>
            </a:r>
          </a:p>
        </p:txBody>
      </p:sp>
      <p:sp>
        <p:nvSpPr>
          <p:cNvPr id="179" name="Shape 179"/>
          <p:cNvSpPr/>
          <p:nvPr/>
        </p:nvSpPr>
        <p:spPr>
          <a:xfrm>
            <a:off x="3528442" y="1346199"/>
            <a:ext cx="5322193" cy="4310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indent="0">
              <a:spcBef>
                <a:spcPts val="600"/>
              </a:spcBef>
              <a:buSzTx/>
              <a:buFontTx/>
              <a:buNone/>
            </a:pPr>
            <a:r>
              <a:t>Christliche Familien sind Subjekte der Familienpastoral </a:t>
            </a:r>
          </a:p>
          <a:p>
            <a:pPr marL="284479" indent="-284479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Verkündigung  muss sich an der Realität und den Sorgen der Menschen ausrichten</a:t>
            </a:r>
          </a:p>
          <a:p>
            <a:pPr marL="284479" indent="-284479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Werte, nicht Normen anbieten</a:t>
            </a:r>
          </a:p>
          <a:p>
            <a:pPr marL="0" indent="0">
              <a:spcBef>
                <a:spcPts val="2500"/>
              </a:spcBef>
              <a:buSzTx/>
              <a:buFontTx/>
              <a:buNone/>
            </a:pPr>
            <a:r>
              <a:t>Besondere Familienformen brauchen besondere Unterstützung</a:t>
            </a:r>
            <a:endParaRPr sz="2400"/>
          </a:p>
          <a:p>
            <a:pPr marL="0" indent="0">
              <a:spcBef>
                <a:spcPts val="600"/>
              </a:spcBef>
              <a:buSzTx/>
              <a:buFontTx/>
              <a:buNone/>
            </a:pPr>
            <a:r>
              <a:t>Familie ist wichtiges Thema der pastoralen  Ausbildung</a:t>
            </a:r>
          </a:p>
        </p:txBody>
      </p:sp>
      <p:sp>
        <p:nvSpPr>
          <p:cNvPr id="180" name="Shape 180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1" name="201_al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016500" y="61722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3969712" y="6282376"/>
            <a:ext cx="1010736" cy="49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spcBef>
                <a:spcPts val="600"/>
              </a:spcBef>
              <a:buSzTx/>
              <a:buFontTx/>
              <a:buNone/>
            </a:lvl1pPr>
          </a:lstStyle>
          <a:p>
            <a:pPr/>
            <a:r>
              <a:t>AL 201</a:t>
            </a:r>
          </a:p>
        </p:txBody>
      </p:sp>
      <p:pic>
        <p:nvPicPr>
          <p:cNvPr id="183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22726" y="6323772"/>
            <a:ext cx="219076" cy="415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506122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29" fill="hold" display="0">
                  <p:stCondLst>
                    <p:cond delay="indefinite"/>
                  </p:stCondLst>
                </p:cTn>
                <p:tgtEl>
                  <p:spTgt spid="181"/>
                </p:tgtEl>
              </p:cMediaNode>
            </p:audio>
          </p:childTnLst>
        </p:cTn>
      </p:par>
    </p:tnLst>
    <p:bldLst>
      <p:bldP build="p" bldLvl="5" animBg="1" rev="0" advAuto="0" spid="17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3416300" y="634999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Reaktionen auf AL</a:t>
            </a:r>
          </a:p>
        </p:txBody>
      </p:sp>
      <p:sp>
        <p:nvSpPr>
          <p:cNvPr id="186" name="Shape 186"/>
          <p:cNvSpPr/>
          <p:nvPr/>
        </p:nvSpPr>
        <p:spPr>
          <a:xfrm>
            <a:off x="3487644" y="1344297"/>
            <a:ext cx="5310077" cy="294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indent="0">
              <a:spcBef>
                <a:spcPts val="600"/>
              </a:spcBef>
              <a:buSzTx/>
              <a:buFontTx/>
              <a:buNone/>
            </a:pPr>
            <a:r>
              <a:t>Positiv:</a:t>
            </a:r>
            <a:endParaRPr sz="25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Würdigung familialer Vielfalt</a:t>
            </a:r>
            <a:endParaRPr sz="27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Familienpastoral – Familienpolitik – Familienhilfe</a:t>
            </a:r>
            <a:endParaRPr sz="27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Mehrgenerationenperspektive</a:t>
            </a:r>
            <a:endParaRPr sz="27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Gesellschaftliche Verantwortung von Familien</a:t>
            </a:r>
          </a:p>
        </p:txBody>
      </p:sp>
      <p:pic>
        <p:nvPicPr>
          <p:cNvPr id="187" name="Fotolia_117150782_S_dehweh.jpg"/>
          <p:cNvPicPr>
            <a:picLocks noChangeAspect="1"/>
          </p:cNvPicPr>
          <p:nvPr/>
        </p:nvPicPr>
        <p:blipFill>
          <a:blip r:embed="rId2">
            <a:extLst/>
          </a:blip>
          <a:srcRect l="24478" t="7284" r="55383" b="29837"/>
          <a:stretch>
            <a:fillRect/>
          </a:stretch>
        </p:blipFill>
        <p:spPr>
          <a:xfrm>
            <a:off x="-4517" y="-2902"/>
            <a:ext cx="3297485" cy="686380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 rot="16200000">
            <a:off x="-666686" y="5829866"/>
            <a:ext cx="159085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dehweh | fotolia.com</a:t>
            </a:r>
          </a:p>
        </p:txBody>
      </p:sp>
      <p:sp>
        <p:nvSpPr>
          <p:cNvPr id="189" name="Shape 189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Fotolia_117150782_S_dehweh.jpg"/>
          <p:cNvPicPr>
            <a:picLocks noChangeAspect="1"/>
          </p:cNvPicPr>
          <p:nvPr/>
        </p:nvPicPr>
        <p:blipFill>
          <a:blip r:embed="rId2">
            <a:extLst/>
          </a:blip>
          <a:srcRect l="24478" t="7284" r="55383" b="29837"/>
          <a:stretch>
            <a:fillRect/>
          </a:stretch>
        </p:blipFill>
        <p:spPr>
          <a:xfrm>
            <a:off x="-4517" y="-2902"/>
            <a:ext cx="3297485" cy="686380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3416300" y="634999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lnSpc>
                <a:spcPct val="80000"/>
              </a:lnSpc>
              <a:buSzTx/>
              <a:buFontTx/>
              <a:buNone/>
              <a:defRPr b="1" sz="3000"/>
            </a:lvl1pPr>
          </a:lstStyle>
          <a:p>
            <a:pPr/>
            <a:r>
              <a:t>Reaktionen auf AL</a:t>
            </a:r>
          </a:p>
        </p:txBody>
      </p:sp>
      <p:sp>
        <p:nvSpPr>
          <p:cNvPr id="193" name="Shape 193"/>
          <p:cNvSpPr/>
          <p:nvPr/>
        </p:nvSpPr>
        <p:spPr>
          <a:xfrm>
            <a:off x="3487644" y="1344297"/>
            <a:ext cx="5310077" cy="2882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indent="0">
              <a:spcBef>
                <a:spcPts val="600"/>
              </a:spcBef>
              <a:buSzTx/>
              <a:buFontTx/>
              <a:buNone/>
            </a:pPr>
            <a:r>
              <a:t>Anfragen:</a:t>
            </a:r>
            <a:endParaRPr sz="25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Flexibilität der Rollenbilder?</a:t>
            </a:r>
            <a:endParaRPr sz="27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Ist die vorgestellte Art der biblischen Grundlegung hilfreich für heutige Familien?</a:t>
            </a:r>
            <a:endParaRPr sz="27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Wie lebensnah sind die Vorschläge der Sexualerziehung?</a:t>
            </a:r>
          </a:p>
        </p:txBody>
      </p:sp>
      <p:sp>
        <p:nvSpPr>
          <p:cNvPr id="194" name="Shape 194"/>
          <p:cNvSpPr/>
          <p:nvPr/>
        </p:nvSpPr>
        <p:spPr>
          <a:xfrm rot="16200000">
            <a:off x="-666686" y="5829866"/>
            <a:ext cx="159085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dehweh | fotolia.com</a:t>
            </a:r>
          </a:p>
        </p:txBody>
      </p:sp>
      <p:sp>
        <p:nvSpPr>
          <p:cNvPr id="195" name="Shape 195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2.jpeg"/>
          <p:cNvPicPr>
            <a:picLocks noChangeAspect="1"/>
          </p:cNvPicPr>
          <p:nvPr/>
        </p:nvPicPr>
        <p:blipFill>
          <a:blip r:embed="rId2">
            <a:extLst/>
          </a:blip>
          <a:srcRect l="34606" t="0" r="34606" b="0"/>
          <a:stretch>
            <a:fillRect/>
          </a:stretch>
        </p:blipFill>
        <p:spPr>
          <a:xfrm>
            <a:off x="-1987" y="3075"/>
            <a:ext cx="3296585" cy="6875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Fotolia_50560293_M_Doreen Salcher.jpg"/>
          <p:cNvPicPr>
            <a:picLocks noChangeAspect="1"/>
          </p:cNvPicPr>
          <p:nvPr/>
        </p:nvPicPr>
        <p:blipFill>
          <a:blip r:embed="rId3">
            <a:extLst/>
          </a:blip>
          <a:srcRect l="42326" t="18801" r="38481" b="18801"/>
          <a:stretch>
            <a:fillRect/>
          </a:stretch>
        </p:blipFill>
        <p:spPr>
          <a:xfrm>
            <a:off x="-1986" y="3075"/>
            <a:ext cx="3296585" cy="687500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3422650" y="635000"/>
            <a:ext cx="5732118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Familie heute</a:t>
            </a:r>
          </a:p>
        </p:txBody>
      </p:sp>
      <p:sp>
        <p:nvSpPr>
          <p:cNvPr id="121" name="Shape 121"/>
          <p:cNvSpPr/>
          <p:nvPr/>
        </p:nvSpPr>
        <p:spPr>
          <a:xfrm rot="16200000">
            <a:off x="-911918" y="5622735"/>
            <a:ext cx="2081319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b="1" i="1" sz="1200"/>
            </a:lvl1pPr>
          </a:lstStyle>
          <a:p>
            <a:pPr/>
            <a:r>
              <a:t>© Doreen Salcher | fotolia.com</a:t>
            </a:r>
          </a:p>
        </p:txBody>
      </p:sp>
      <p:sp>
        <p:nvSpPr>
          <p:cNvPr id="122" name="Shape 122"/>
          <p:cNvSpPr/>
          <p:nvPr/>
        </p:nvSpPr>
        <p:spPr>
          <a:xfrm>
            <a:off x="3424373" y="1397000"/>
            <a:ext cx="5550872" cy="3464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indent="0">
              <a:spcBef>
                <a:spcPts val="600"/>
              </a:spcBef>
              <a:buSzTx/>
              <a:buFontTx/>
              <a:buNone/>
            </a:pPr>
            <a:r>
              <a:t>Komplexität und Vielfalt</a:t>
            </a:r>
          </a:p>
          <a:p>
            <a:pPr marL="235857" indent="-235857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Familie als Collage – nicht als Ideal</a:t>
            </a:r>
          </a:p>
          <a:p>
            <a:pPr marL="235857" indent="-235857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Wichtige Begriffe: Subjekt, Zeugnis, Solidarität, Bewahrung der Schöpfung, Förderung der Gemeinschaft </a:t>
            </a:r>
          </a:p>
          <a:p>
            <a:pPr marL="0" indent="0">
              <a:spcBef>
                <a:spcPts val="2200"/>
              </a:spcBef>
              <a:buSzTx/>
              <a:buFontTx/>
              <a:buNone/>
            </a:pPr>
            <a:r>
              <a:t>Problemanzeige: </a:t>
            </a:r>
            <a:br/>
            <a:r>
              <a:t>ausufernder Individualismus führt </a:t>
            </a:r>
            <a:br/>
            <a:r>
              <a:t>zu wachsender Unverbindlichkeit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body" sz="quarter" idx="4294967295"/>
          </p:nvPr>
        </p:nvSpPr>
        <p:spPr>
          <a:xfrm>
            <a:off x="3448050" y="635000"/>
            <a:ext cx="5732118" cy="576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z="3000"/>
            </a:lvl1pPr>
          </a:lstStyle>
          <a:p>
            <a:pPr/>
            <a:r>
              <a:t>Biblische Grundlegungen</a:t>
            </a:r>
          </a:p>
        </p:txBody>
      </p:sp>
      <p:pic>
        <p:nvPicPr>
          <p:cNvPr id="125" name="Fotolia_82340813_S_Václav Mach.jpg"/>
          <p:cNvPicPr>
            <a:picLocks noChangeAspect="1"/>
          </p:cNvPicPr>
          <p:nvPr/>
        </p:nvPicPr>
        <p:blipFill>
          <a:blip r:embed="rId2">
            <a:extLst/>
          </a:blip>
          <a:srcRect l="43475" t="119" r="24509" b="0"/>
          <a:stretch>
            <a:fillRect/>
          </a:stretch>
        </p:blipFill>
        <p:spPr>
          <a:xfrm>
            <a:off x="-2493" y="-5680"/>
            <a:ext cx="3301330" cy="686631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 rot="16200000">
            <a:off x="-816110" y="5718543"/>
            <a:ext cx="1889703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Václav Mach | fotolia.com</a:t>
            </a:r>
          </a:p>
        </p:txBody>
      </p:sp>
      <p:sp>
        <p:nvSpPr>
          <p:cNvPr id="127" name="Shape 127"/>
          <p:cNvSpPr/>
          <p:nvPr/>
        </p:nvSpPr>
        <p:spPr>
          <a:xfrm>
            <a:off x="3432080" y="1393693"/>
            <a:ext cx="5282301" cy="245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77368" indent="-27736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Vielfältige Geschichten von Liebe und Krisen im Alten und Neuen Testament</a:t>
            </a:r>
          </a:p>
          <a:p>
            <a:pPr marL="277368" indent="-27736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Familie als Abglanz der Dreifaltigkeit</a:t>
            </a:r>
          </a:p>
          <a:p>
            <a:pPr marL="277368" indent="-27736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Leben Jesu als Folie für das Leben der Menschen</a:t>
            </a:r>
          </a:p>
        </p:txBody>
      </p:sp>
      <p:pic>
        <p:nvPicPr>
          <p:cNvPr id="128" name="8_al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660900" y="61849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" name="Shape 130"/>
          <p:cNvSpPr/>
          <p:nvPr/>
        </p:nvSpPr>
        <p:spPr>
          <a:xfrm>
            <a:off x="3969712" y="6295076"/>
            <a:ext cx="676022" cy="49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spcBef>
                <a:spcPts val="600"/>
              </a:spcBef>
              <a:buSzTx/>
              <a:buFontTx/>
              <a:buNone/>
            </a:lvl1pPr>
          </a:lstStyle>
          <a:p>
            <a:pPr/>
            <a:r>
              <a:t>AL 8</a:t>
            </a:r>
          </a:p>
        </p:txBody>
      </p:sp>
      <p:pic>
        <p:nvPicPr>
          <p:cNvPr id="131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22726" y="6336472"/>
            <a:ext cx="219076" cy="415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82041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21" fill="hold" display="0">
                  <p:stCondLst>
                    <p:cond delay="indefinite"/>
                  </p:stCondLst>
                </p:cTn>
                <p:tgtEl>
                  <p:spTgt spid="128"/>
                </p:tgtEl>
              </p:cMediaNode>
            </p:audio>
          </p:childTnLst>
        </p:cTn>
      </p:par>
    </p:tnLst>
    <p:bldLst>
      <p:bldP build="p" bldLvl="5" animBg="1" rev="0" advAuto="0" spid="1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429000" y="635000"/>
            <a:ext cx="5716342" cy="98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Familie und ihre Herausforderungen</a:t>
            </a:r>
          </a:p>
        </p:txBody>
      </p:sp>
      <p:pic>
        <p:nvPicPr>
          <p:cNvPr id="134" name="Fotolia_94265237_S_Jonathan Stutz.jpg"/>
          <p:cNvPicPr>
            <a:picLocks noChangeAspect="1"/>
          </p:cNvPicPr>
          <p:nvPr/>
        </p:nvPicPr>
        <p:blipFill>
          <a:blip r:embed="rId2">
            <a:extLst/>
          </a:blip>
          <a:srcRect l="30739" t="0" r="33239" b="0"/>
          <a:stretch>
            <a:fillRect/>
          </a:stretch>
        </p:blipFill>
        <p:spPr>
          <a:xfrm>
            <a:off x="6239" y="6246"/>
            <a:ext cx="3297775" cy="686632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 rot="16200000">
            <a:off x="-879473" y="5617079"/>
            <a:ext cx="2016429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Jonathan Stutz | fotolia.com</a:t>
            </a:r>
          </a:p>
        </p:txBody>
      </p:sp>
      <p:sp>
        <p:nvSpPr>
          <p:cNvPr id="136" name="Shape 136"/>
          <p:cNvSpPr/>
          <p:nvPr/>
        </p:nvSpPr>
        <p:spPr>
          <a:xfrm>
            <a:off x="3429000" y="1905000"/>
            <a:ext cx="5716342" cy="4241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68418" indent="-26841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Familien kämpfen</a:t>
            </a:r>
            <a:endParaRPr sz="2500"/>
          </a:p>
          <a:p>
            <a:pPr lvl="1" marL="444500" indent="-190500">
              <a:buClr>
                <a:srgbClr val="A7A7A7"/>
              </a:buClr>
              <a:buSzPct val="120000"/>
              <a:buChar char="•"/>
              <a:defRPr sz="2500"/>
            </a:pPr>
            <a:r>
              <a:t>mit Armut</a:t>
            </a:r>
            <a:endParaRPr sz="2800"/>
          </a:p>
          <a:p>
            <a:pPr lvl="1" marL="444500" indent="-190500">
              <a:buClr>
                <a:srgbClr val="A7A7A7"/>
              </a:buClr>
              <a:buSzPct val="120000"/>
              <a:buChar char="•"/>
              <a:defRPr sz="2500"/>
            </a:pPr>
            <a:r>
              <a:t>sozioökonomischem Druck</a:t>
            </a:r>
            <a:endParaRPr sz="2800"/>
          </a:p>
          <a:p>
            <a:pPr lvl="1" marL="444500" indent="-190500">
              <a:buClr>
                <a:srgbClr val="A7A7A7"/>
              </a:buClr>
              <a:buSzPct val="120000"/>
              <a:buChar char="•"/>
              <a:defRPr sz="2500"/>
            </a:pPr>
            <a:r>
              <a:t>Migration/Flucht</a:t>
            </a:r>
            <a:endParaRPr sz="2800"/>
          </a:p>
          <a:p>
            <a:pPr marL="268418" indent="-26841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Familien tragen  </a:t>
            </a:r>
            <a:endParaRPr sz="2500"/>
          </a:p>
          <a:p>
            <a:pPr lvl="1" marL="444500" indent="-190500">
              <a:buClr>
                <a:srgbClr val="A7A7A7"/>
              </a:buClr>
              <a:buSzPct val="120000"/>
              <a:buChar char="•"/>
              <a:defRPr sz="2500"/>
            </a:pPr>
            <a:r>
              <a:t>Alte</a:t>
            </a:r>
          </a:p>
          <a:p>
            <a:pPr lvl="1" marL="444500" indent="-190500">
              <a:buClr>
                <a:srgbClr val="A7A7A7"/>
              </a:buClr>
              <a:buSzPct val="120000"/>
              <a:buChar char="•"/>
              <a:defRPr sz="2500"/>
            </a:pPr>
            <a:r>
              <a:t>Kranke</a:t>
            </a:r>
          </a:p>
          <a:p>
            <a:pPr lvl="1" marL="444500" indent="-190500">
              <a:buClr>
                <a:srgbClr val="A7A7A7"/>
              </a:buClr>
              <a:buSzPct val="120000"/>
              <a:buChar char="•"/>
              <a:defRPr sz="2500"/>
            </a:pPr>
            <a:r>
              <a:t>Behinderte </a:t>
            </a:r>
            <a:endParaRPr sz="2800"/>
          </a:p>
          <a:p>
            <a:pPr marL="0" indent="0">
              <a:spcBef>
                <a:spcPts val="600"/>
              </a:spcBef>
              <a:buSzTx/>
              <a:buFontTx/>
              <a:buNone/>
            </a:pPr>
            <a:r>
              <a:t>Forderung: </a:t>
            </a:r>
            <a:br/>
            <a:r>
              <a:t>Recht auf angemessene Familienpolitik</a:t>
            </a:r>
          </a:p>
        </p:txBody>
      </p:sp>
      <p:pic>
        <p:nvPicPr>
          <p:cNvPr id="137" name="44_al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838700" y="61722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9" name="Shape 139"/>
          <p:cNvSpPr/>
          <p:nvPr/>
        </p:nvSpPr>
        <p:spPr>
          <a:xfrm>
            <a:off x="3969712" y="6307776"/>
            <a:ext cx="843379" cy="49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spcBef>
                <a:spcPts val="600"/>
              </a:spcBef>
              <a:buSzTx/>
              <a:buFontTx/>
              <a:buNone/>
            </a:lvl1pPr>
          </a:lstStyle>
          <a:p>
            <a:pPr/>
            <a:r>
              <a:t>AL 44</a:t>
            </a:r>
          </a:p>
        </p:txBody>
      </p:sp>
      <p:pic>
        <p:nvPicPr>
          <p:cNvPr id="140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22726" y="6349172"/>
            <a:ext cx="219076" cy="415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5020408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45" fill="hold" display="0">
                  <p:stCondLst>
                    <p:cond delay="indefinite"/>
                  </p:stCondLst>
                </p:cTn>
                <p:tgtEl>
                  <p:spTgt spid="137"/>
                </p:tgtEl>
              </p:cMediaNode>
            </p:audio>
          </p:childTnLst>
        </p:cTn>
      </p:par>
    </p:tnLst>
    <p:bldLst>
      <p:bldP build="p" bldLvl="5" animBg="1" rev="0" advAuto="0" spid="1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3429000" y="634998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Eltern: Vater und Mutter</a:t>
            </a:r>
          </a:p>
        </p:txBody>
      </p:sp>
      <p:pic>
        <p:nvPicPr>
          <p:cNvPr id="143" name="Fotolia_63090567_S_Trueffelpix.jpg"/>
          <p:cNvPicPr>
            <a:picLocks noChangeAspect="1"/>
          </p:cNvPicPr>
          <p:nvPr/>
        </p:nvPicPr>
        <p:blipFill>
          <a:blip r:embed="rId2">
            <a:extLst/>
          </a:blip>
          <a:srcRect l="22222" t="0" r="29629" b="0"/>
          <a:stretch>
            <a:fillRect/>
          </a:stretch>
        </p:blipFill>
        <p:spPr>
          <a:xfrm>
            <a:off x="-3366" y="-3"/>
            <a:ext cx="3302004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 rot="16200000">
            <a:off x="-746793" y="5749760"/>
            <a:ext cx="1751069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Trueffelpix | fotolia.com</a:t>
            </a:r>
          </a:p>
        </p:txBody>
      </p:sp>
      <p:sp>
        <p:nvSpPr>
          <p:cNvPr id="145" name="Shape 145"/>
          <p:cNvSpPr/>
          <p:nvPr/>
        </p:nvSpPr>
        <p:spPr>
          <a:xfrm>
            <a:off x="3427963" y="1397000"/>
            <a:ext cx="5251904" cy="221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68418" indent="-26841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Beide Elternteile werden gebraucht </a:t>
            </a:r>
            <a:endParaRPr sz="2500"/>
          </a:p>
          <a:p>
            <a:pPr lvl="1" marL="452119" indent="-198119">
              <a:buClr>
                <a:srgbClr val="A7A7A7"/>
              </a:buClr>
              <a:buSzPct val="120000"/>
              <a:buChar char="•"/>
            </a:pPr>
            <a:r>
              <a:t>Problem der abwesenden Väter</a:t>
            </a:r>
            <a:endParaRPr sz="2800"/>
          </a:p>
          <a:p>
            <a:pPr marL="268418" indent="-26841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Elternrollen</a:t>
            </a:r>
            <a:endParaRPr sz="2500"/>
          </a:p>
          <a:p>
            <a:pPr lvl="1" marL="452119" indent="-198119">
              <a:buClr>
                <a:srgbClr val="A7A7A7"/>
              </a:buClr>
              <a:buSzPct val="120000"/>
              <a:buChar char="•"/>
            </a:pPr>
            <a:r>
              <a:t>Bergende  Mutter</a:t>
            </a:r>
            <a:endParaRPr sz="2800"/>
          </a:p>
          <a:p>
            <a:pPr lvl="1" marL="452119" indent="-198119">
              <a:buClr>
                <a:srgbClr val="A7A7A7"/>
              </a:buClr>
              <a:buSzPct val="120000"/>
              <a:buChar char="•"/>
            </a:pPr>
            <a:r>
              <a:t>schützender Vater</a:t>
            </a:r>
          </a:p>
        </p:txBody>
      </p:sp>
      <p:sp>
        <p:nvSpPr>
          <p:cNvPr id="146" name="Shape 146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3429000" y="634999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Familie als Lernort für die Welt</a:t>
            </a:r>
          </a:p>
        </p:txBody>
      </p:sp>
      <p:pic>
        <p:nvPicPr>
          <p:cNvPr id="149" name="image6.jpeg"/>
          <p:cNvPicPr>
            <a:picLocks noChangeAspect="1"/>
          </p:cNvPicPr>
          <p:nvPr/>
        </p:nvPicPr>
        <p:blipFill>
          <a:blip r:embed="rId2">
            <a:extLst/>
          </a:blip>
          <a:srcRect l="67513" t="0" r="253" b="0"/>
          <a:stretch>
            <a:fillRect/>
          </a:stretch>
        </p:blipFill>
        <p:spPr>
          <a:xfrm>
            <a:off x="-4865" y="-4517"/>
            <a:ext cx="3296210" cy="6892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Fotolia_117150782_S_dehweh.jpg"/>
          <p:cNvPicPr>
            <a:picLocks noChangeAspect="1"/>
          </p:cNvPicPr>
          <p:nvPr/>
        </p:nvPicPr>
        <p:blipFill>
          <a:blip r:embed="rId3">
            <a:extLst/>
          </a:blip>
          <a:srcRect l="30209" t="0" r="41835" b="12055"/>
          <a:stretch>
            <a:fillRect/>
          </a:stretch>
        </p:blipFill>
        <p:spPr>
          <a:xfrm>
            <a:off x="-14734" y="-38100"/>
            <a:ext cx="3306299" cy="693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 rot="16200000">
            <a:off x="-666686" y="5829866"/>
            <a:ext cx="159085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dehweh | fotolia.com</a:t>
            </a:r>
          </a:p>
        </p:txBody>
      </p:sp>
      <p:sp>
        <p:nvSpPr>
          <p:cNvPr id="152" name="Shape 152"/>
          <p:cNvSpPr/>
          <p:nvPr/>
        </p:nvSpPr>
        <p:spPr>
          <a:xfrm>
            <a:off x="3428072" y="1397000"/>
            <a:ext cx="5029844" cy="3540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68418" indent="-26841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Leitbild: Familie als Hauskirche</a:t>
            </a:r>
            <a:endParaRPr sz="2500"/>
          </a:p>
          <a:p>
            <a:pPr marL="268418" indent="-26841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Gesellschaft braucht Familien</a:t>
            </a:r>
            <a:endParaRPr sz="2500"/>
          </a:p>
          <a:p>
            <a:pPr marL="268418" indent="-26841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Familie als Schule des Lebens: </a:t>
            </a:r>
            <a:endParaRPr sz="2500"/>
          </a:p>
          <a:p>
            <a:pPr marL="465327" indent="-211327">
              <a:buClr>
                <a:srgbClr val="A7A7A7"/>
              </a:buClr>
              <a:buSzPct val="120000"/>
            </a:pPr>
            <a:r>
              <a:t>zwischen den Generationen</a:t>
            </a:r>
            <a:endParaRPr sz="2800"/>
          </a:p>
          <a:p>
            <a:pPr marL="465327" indent="-211327">
              <a:buClr>
                <a:srgbClr val="A7A7A7"/>
              </a:buClr>
              <a:buSzPct val="120000"/>
            </a:pPr>
            <a:r>
              <a:t>leben mit anderen (Geschwister)</a:t>
            </a:r>
            <a:endParaRPr sz="2800"/>
          </a:p>
          <a:p>
            <a:pPr marL="0" indent="0">
              <a:spcBef>
                <a:spcPts val="1800"/>
              </a:spcBef>
              <a:buSzTx/>
              <a:buFontTx/>
              <a:buNone/>
            </a:pPr>
            <a:r>
              <a:t>Problemanzeige: </a:t>
            </a:r>
            <a:br/>
            <a:r>
              <a:t>Sich zurückziehen auf </a:t>
            </a:r>
            <a:br/>
            <a:r>
              <a:t>den Nahraum der Familie</a:t>
            </a:r>
          </a:p>
        </p:txBody>
      </p:sp>
      <p:sp>
        <p:nvSpPr>
          <p:cNvPr id="153" name="Shape 153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Fotolia_82672632_S_ingo Bartussek.jpg"/>
          <p:cNvPicPr>
            <a:picLocks noChangeAspect="1"/>
          </p:cNvPicPr>
          <p:nvPr/>
        </p:nvPicPr>
        <p:blipFill>
          <a:blip r:embed="rId2">
            <a:extLst/>
          </a:blip>
          <a:srcRect l="25978" t="0" r="25979" b="0"/>
          <a:stretch>
            <a:fillRect/>
          </a:stretch>
        </p:blipFill>
        <p:spPr>
          <a:xfrm>
            <a:off x="-4540" y="-2900"/>
            <a:ext cx="3297485" cy="686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3429000" y="634998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Offen für das Leben</a:t>
            </a:r>
          </a:p>
        </p:txBody>
      </p:sp>
      <p:sp>
        <p:nvSpPr>
          <p:cNvPr id="157" name="Shape 157"/>
          <p:cNvSpPr/>
          <p:nvPr/>
        </p:nvSpPr>
        <p:spPr>
          <a:xfrm rot="16200000">
            <a:off x="-872443" y="872442"/>
            <a:ext cx="201412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Ingo Bartussek | fotolia.com</a:t>
            </a:r>
          </a:p>
        </p:txBody>
      </p:sp>
      <p:sp>
        <p:nvSpPr>
          <p:cNvPr id="158" name="Shape 158"/>
          <p:cNvSpPr/>
          <p:nvPr/>
        </p:nvSpPr>
        <p:spPr>
          <a:xfrm>
            <a:off x="3424488" y="1397000"/>
            <a:ext cx="5455339" cy="2580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Grundsätzliche Offenheit für Kinder</a:t>
            </a:r>
            <a:endParaRPr sz="25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Fruchtbare Partnerschaft auch ohne Kinder </a:t>
            </a:r>
            <a:endParaRPr sz="2500"/>
          </a:p>
          <a:p>
            <a:pPr marL="0" indent="0">
              <a:spcBef>
                <a:spcPts val="1500"/>
              </a:spcBef>
              <a:buSzTx/>
              <a:buFontTx/>
              <a:buNone/>
            </a:pPr>
            <a:r>
              <a:t>Problemanzeige: </a:t>
            </a:r>
            <a:br/>
            <a:r>
              <a:t>vielfältige Hindernisse, </a:t>
            </a:r>
            <a:br/>
            <a:r>
              <a:t>sich auf Familie einzulassen</a:t>
            </a:r>
          </a:p>
        </p:txBody>
      </p:sp>
      <p:pic>
        <p:nvPicPr>
          <p:cNvPr id="159" name="170_al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041900" y="61468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Shape 161"/>
          <p:cNvSpPr/>
          <p:nvPr/>
        </p:nvSpPr>
        <p:spPr>
          <a:xfrm>
            <a:off x="3969712" y="6282376"/>
            <a:ext cx="1010736" cy="49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spcBef>
                <a:spcPts val="600"/>
              </a:spcBef>
              <a:buSzTx/>
              <a:buFontTx/>
              <a:buNone/>
            </a:lvl1pPr>
          </a:lstStyle>
          <a:p>
            <a:pPr/>
            <a:r>
              <a:t>AL 170</a:t>
            </a:r>
          </a:p>
        </p:txBody>
      </p:sp>
      <p:pic>
        <p:nvPicPr>
          <p:cNvPr id="16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22726" y="6323772"/>
            <a:ext cx="219076" cy="415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370613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21" fill="hold" display="0">
                  <p:stCondLst>
                    <p:cond delay="indefinite"/>
                  </p:stCondLst>
                </p:cTn>
                <p:tgtEl>
                  <p:spTgt spid="159"/>
                </p:tgtEl>
              </p:cMediaNode>
            </p:audio>
          </p:childTnLst>
        </p:cTn>
      </p:par>
    </p:tnLst>
    <p:bldLst>
      <p:bldP build="p" bldLvl="5" animBg="1" rev="0" advAuto="0" spid="15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416300" y="634998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Erziehung</a:t>
            </a:r>
          </a:p>
        </p:txBody>
      </p:sp>
      <p:pic>
        <p:nvPicPr>
          <p:cNvPr id="165" name="Fotolia_84965704_S_VadimGuzhva.jpg"/>
          <p:cNvPicPr>
            <a:picLocks noChangeAspect="1"/>
          </p:cNvPicPr>
          <p:nvPr/>
        </p:nvPicPr>
        <p:blipFill>
          <a:blip r:embed="rId2">
            <a:extLst/>
          </a:blip>
          <a:srcRect l="24457" t="0" r="43476" b="0"/>
          <a:stretch>
            <a:fillRect/>
          </a:stretch>
        </p:blipFill>
        <p:spPr>
          <a:xfrm>
            <a:off x="-4517" y="-2900"/>
            <a:ext cx="3297485" cy="686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 rot="16200000">
            <a:off x="-863846" y="5645406"/>
            <a:ext cx="198517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Vadim Guzhva | fotolia.com</a:t>
            </a:r>
          </a:p>
        </p:txBody>
      </p:sp>
      <p:sp>
        <p:nvSpPr>
          <p:cNvPr id="167" name="Shape 167"/>
          <p:cNvSpPr/>
          <p:nvPr/>
        </p:nvSpPr>
        <p:spPr>
          <a:xfrm>
            <a:off x="3435037" y="1346200"/>
            <a:ext cx="5392620" cy="1722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Familie als erster Ort der Erziehung</a:t>
            </a:r>
            <a:endParaRPr sz="22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Erziehungshaltung</a:t>
            </a:r>
            <a:endParaRPr sz="22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Konstruktive Grenzen setzen – </a:t>
            </a:r>
            <a:br/>
            <a:r>
              <a:t>keine Mauern</a:t>
            </a:r>
          </a:p>
        </p:txBody>
      </p:sp>
      <p:sp>
        <p:nvSpPr>
          <p:cNvPr id="168" name="Shape 168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3429000" y="634998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Erziehung</a:t>
            </a:r>
          </a:p>
        </p:txBody>
      </p:sp>
      <p:pic>
        <p:nvPicPr>
          <p:cNvPr id="171" name="Fotolia_84965704_S_VadimGuzhva.jpg"/>
          <p:cNvPicPr>
            <a:picLocks noChangeAspect="1"/>
          </p:cNvPicPr>
          <p:nvPr/>
        </p:nvPicPr>
        <p:blipFill>
          <a:blip r:embed="rId2">
            <a:extLst/>
          </a:blip>
          <a:srcRect l="24457" t="0" r="43476" b="0"/>
          <a:stretch>
            <a:fillRect/>
          </a:stretch>
        </p:blipFill>
        <p:spPr>
          <a:xfrm>
            <a:off x="-4517" y="-2900"/>
            <a:ext cx="3297485" cy="686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 rot="16200000">
            <a:off x="-863846" y="5645406"/>
            <a:ext cx="198517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Vadim Guzhva | fotolia.com</a:t>
            </a:r>
          </a:p>
        </p:txBody>
      </p:sp>
      <p:sp>
        <p:nvSpPr>
          <p:cNvPr id="173" name="Shape 173"/>
          <p:cNvSpPr/>
          <p:nvPr/>
        </p:nvSpPr>
        <p:spPr>
          <a:xfrm>
            <a:off x="3435037" y="1397000"/>
            <a:ext cx="5392620" cy="3962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Erziehungsziele: </a:t>
            </a:r>
            <a:endParaRPr sz="2200"/>
          </a:p>
          <a:p>
            <a:pPr lvl="1" marL="452119" indent="-198119">
              <a:lnSpc>
                <a:spcPct val="80000"/>
              </a:lnSpc>
              <a:buClr>
                <a:srgbClr val="A7A7A7"/>
              </a:buClr>
              <a:buSzPct val="120000"/>
              <a:buChar char="•"/>
            </a:pPr>
            <a:r>
              <a:t>gute Gewohnheiten ausbilden</a:t>
            </a:r>
            <a:endParaRPr sz="1900"/>
          </a:p>
          <a:p>
            <a:pPr lvl="1" marL="452119" indent="-198119">
              <a:lnSpc>
                <a:spcPct val="80000"/>
              </a:lnSpc>
              <a:buClr>
                <a:srgbClr val="A7A7A7"/>
              </a:buClr>
              <a:buSzPct val="120000"/>
              <a:buChar char="•"/>
            </a:pPr>
            <a:r>
              <a:t>Fähigkeit abwarten zu können</a:t>
            </a:r>
            <a:endParaRPr sz="1900"/>
          </a:p>
          <a:p>
            <a:pPr lvl="1" marL="452119" indent="-198119">
              <a:lnSpc>
                <a:spcPct val="80000"/>
              </a:lnSpc>
              <a:buClr>
                <a:srgbClr val="A7A7A7"/>
              </a:buClr>
              <a:buSzPct val="120000"/>
              <a:buChar char="•"/>
            </a:pPr>
            <a:r>
              <a:t>zuhören und einfühlen lernen</a:t>
            </a:r>
            <a:endParaRPr sz="1900"/>
          </a:p>
          <a:p>
            <a:pPr lvl="1" marL="452119" indent="-198119">
              <a:lnSpc>
                <a:spcPct val="80000"/>
              </a:lnSpc>
              <a:buClr>
                <a:srgbClr val="A7A7A7"/>
              </a:buClr>
              <a:buSzPct val="120000"/>
              <a:buChar char="•"/>
            </a:pPr>
            <a:r>
              <a:t>Konsumgewohnheiten neu entwerfen</a:t>
            </a:r>
            <a:endParaRPr sz="1900"/>
          </a:p>
          <a:p>
            <a:pPr lvl="1" marL="452119" indent="-198119">
              <a:lnSpc>
                <a:spcPct val="80000"/>
              </a:lnSpc>
              <a:buClr>
                <a:srgbClr val="A7A7A7"/>
              </a:buClr>
              <a:buSzPct val="120000"/>
              <a:buChar char="•"/>
            </a:pPr>
            <a:r>
              <a:t>reflektierter Umgang mit Kommunikationsmitteln</a:t>
            </a:r>
            <a:endParaRPr sz="1900"/>
          </a:p>
          <a:p>
            <a:pPr lvl="1" marL="198120" indent="-198120">
              <a:spcBef>
                <a:spcPts val="11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Char char="•"/>
            </a:pPr>
            <a:r>
              <a:t>Würdigung der Sexualerziehung </a:t>
            </a:r>
            <a:br/>
            <a:r>
              <a:t>als Erziehung zur Liebe</a:t>
            </a:r>
          </a:p>
        </p:txBody>
      </p:sp>
      <p:sp>
        <p:nvSpPr>
          <p:cNvPr id="174" name="Shape 174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278604" marR="0" indent="-278604" algn="l" defTabSz="914400" rtl="0" fontAlgn="auto" latinLnBrk="0" hangingPunct="0">
          <a:lnSpc>
            <a:spcPct val="90000"/>
          </a:lnSpc>
          <a:spcBef>
            <a:spcPts val="500"/>
          </a:spcBef>
          <a:spcAft>
            <a:spcPts val="0"/>
          </a:spcAft>
          <a:buClrTx/>
          <a:buSzPct val="100000"/>
          <a:buFont typeface="Arial"/>
          <a:buChar char="•"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278604" marR="0" indent="-278604" algn="l" defTabSz="914400" rtl="0" fontAlgn="auto" latinLnBrk="0" hangingPunct="0">
          <a:lnSpc>
            <a:spcPct val="90000"/>
          </a:lnSpc>
          <a:spcBef>
            <a:spcPts val="500"/>
          </a:spcBef>
          <a:spcAft>
            <a:spcPts val="0"/>
          </a:spcAft>
          <a:buClrTx/>
          <a:buSzPct val="100000"/>
          <a:buFont typeface="Arial"/>
          <a:buChar char="•"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