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80000"/>
      </a:lnSpc>
      <a:spcBef>
        <a:spcPts val="50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80000"/>
      </a:lnSpc>
      <a:spcBef>
        <a:spcPts val="50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80000"/>
      </a:lnSpc>
      <a:spcBef>
        <a:spcPts val="50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80000"/>
      </a:lnSpc>
      <a:spcBef>
        <a:spcPts val="50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80000"/>
      </a:lnSpc>
      <a:spcBef>
        <a:spcPts val="50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2606039" marR="0" indent="-320039" algn="l" defTabSz="914400" rtl="0" fontAlgn="auto" latinLnBrk="0" hangingPunct="0">
      <a:lnSpc>
        <a:spcPct val="80000"/>
      </a:lnSpc>
      <a:spcBef>
        <a:spcPts val="500"/>
      </a:spcBef>
      <a:spcAft>
        <a:spcPts val="0"/>
      </a:spcAft>
      <a:buClrTx/>
      <a:buSzPct val="100000"/>
      <a:buFontTx/>
      <a:buChar char="•"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3063239" marR="0" indent="-320039" algn="l" defTabSz="914400" rtl="0" fontAlgn="auto" latinLnBrk="0" hangingPunct="0">
      <a:lnSpc>
        <a:spcPct val="80000"/>
      </a:lnSpc>
      <a:spcBef>
        <a:spcPts val="500"/>
      </a:spcBef>
      <a:spcAft>
        <a:spcPts val="0"/>
      </a:spcAft>
      <a:buClrTx/>
      <a:buSzPct val="100000"/>
      <a:buFontTx/>
      <a:buChar char="•"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3520440" marR="0" indent="-320040" algn="l" defTabSz="914400" rtl="0" fontAlgn="auto" latinLnBrk="0" hangingPunct="0">
      <a:lnSpc>
        <a:spcPct val="80000"/>
      </a:lnSpc>
      <a:spcBef>
        <a:spcPts val="500"/>
      </a:spcBef>
      <a:spcAft>
        <a:spcPts val="0"/>
      </a:spcAft>
      <a:buClrTx/>
      <a:buSzPct val="100000"/>
      <a:buFontTx/>
      <a:buChar char="•"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3977640" marR="0" indent="-320040" algn="l" defTabSz="914400" rtl="0" fontAlgn="auto" latinLnBrk="0" hangingPunct="0">
      <a:lnSpc>
        <a:spcPct val="80000"/>
      </a:lnSpc>
      <a:spcBef>
        <a:spcPts val="500"/>
      </a:spcBef>
      <a:spcAft>
        <a:spcPts val="0"/>
      </a:spcAft>
      <a:buClrTx/>
      <a:buSzPct val="100000"/>
      <a:buFontTx/>
      <a:buChar char="•"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Verweis auf Dörnemann Blog und Veröffentlichung Nichtweis zur Befragung in Mainz</a:t>
            </a:r>
          </a:p>
          <a:p>
            <a:pPr/>
            <a:r>
              <a:t>Große Beteiligung der Menschen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SzTx/>
              <a:buFontTx/>
              <a:buNone/>
              <a:defRPr sz="2800"/>
            </a:lvl1pPr>
            <a:lvl2pPr marL="0" indent="0">
              <a:lnSpc>
                <a:spcPct val="80000"/>
              </a:lnSpc>
              <a:buSzTx/>
              <a:buFontTx/>
              <a:buNone/>
              <a:defRPr sz="2800"/>
            </a:lvl2pPr>
            <a:lvl3pPr marL="0" indent="0">
              <a:lnSpc>
                <a:spcPct val="80000"/>
              </a:lnSpc>
              <a:buSzTx/>
              <a:buFontTx/>
              <a:buNone/>
              <a:defRPr sz="2800"/>
            </a:lvl3pPr>
            <a:lvl4pPr marL="0" indent="0">
              <a:lnSpc>
                <a:spcPct val="80000"/>
              </a:lnSpc>
              <a:buSzTx/>
              <a:buFontTx/>
              <a:buNone/>
              <a:defRPr sz="2800"/>
            </a:lvl4pPr>
            <a:lvl5pPr marL="0" indent="0">
              <a:lnSpc>
                <a:spcPct val="80000"/>
              </a:lnSpc>
              <a:buSzTx/>
              <a:buFontTx/>
              <a:buNone/>
              <a:defRPr sz="2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/>
          <a:p>
            <a:pPr/>
            <a:r>
              <a:t>Titeltext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SzTx/>
              <a:buFontTx/>
              <a:buNone/>
              <a:defRPr sz="2800"/>
            </a:lvl1pPr>
            <a:lvl2pPr marL="0" indent="0">
              <a:lnSpc>
                <a:spcPct val="80000"/>
              </a:lnSpc>
              <a:buSzTx/>
              <a:buFontTx/>
              <a:buNone/>
              <a:defRPr sz="2800"/>
            </a:lvl2pPr>
            <a:lvl3pPr marL="0" indent="0">
              <a:lnSpc>
                <a:spcPct val="80000"/>
              </a:lnSpc>
              <a:buSzTx/>
              <a:buFontTx/>
              <a:buNone/>
              <a:defRPr sz="2800"/>
            </a:lvl3pPr>
            <a:lvl4pPr marL="0" indent="0">
              <a:lnSpc>
                <a:spcPct val="80000"/>
              </a:lnSpc>
              <a:buSzTx/>
              <a:buFontTx/>
              <a:buNone/>
              <a:defRPr sz="2800"/>
            </a:lvl4pPr>
            <a:lvl5pPr marL="0" indent="0">
              <a:lnSpc>
                <a:spcPct val="80000"/>
              </a:lnSpc>
              <a:buSzTx/>
              <a:buFontTx/>
              <a:buNone/>
              <a:defRPr sz="2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06159" indent="-306159"/>
            <a:lvl2pPr marL="754856" indent="-297656"/>
            <a:lvl3pPr marL="1200150" indent="-285750"/>
            <a:lvl4pPr marL="1689100" indent="-317500"/>
            <a:lvl5pPr marL="2146300" indent="-317500"/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SzTx/>
              <a:buFontTx/>
              <a:buNone/>
              <a:defRPr sz="2800"/>
            </a:lvl1pPr>
            <a:lvl2pPr marL="0" indent="0">
              <a:lnSpc>
                <a:spcPct val="80000"/>
              </a:lnSpc>
              <a:buSzTx/>
              <a:buFontTx/>
              <a:buNone/>
              <a:defRPr sz="2800"/>
            </a:lvl2pPr>
            <a:lvl3pPr marL="0" indent="0">
              <a:lnSpc>
                <a:spcPct val="80000"/>
              </a:lnSpc>
              <a:buSzTx/>
              <a:buFontTx/>
              <a:buNone/>
              <a:defRPr sz="2800"/>
            </a:lvl3pPr>
            <a:lvl4pPr marL="0" indent="0">
              <a:lnSpc>
                <a:spcPct val="80000"/>
              </a:lnSpc>
              <a:buSzTx/>
              <a:buFontTx/>
              <a:buNone/>
              <a:defRPr sz="2800"/>
            </a:lvl4pPr>
            <a:lvl5pPr marL="0" indent="0">
              <a:lnSpc>
                <a:spcPct val="80000"/>
              </a:lnSpc>
              <a:buSzTx/>
              <a:buFontTx/>
              <a:buNone/>
              <a:defRPr sz="2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80000"/>
              </a:lnSpc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SzTx/>
              <a:buFontTx/>
              <a:buNone/>
              <a:defRPr sz="2800"/>
            </a:lvl1pPr>
            <a:lvl2pPr marL="0" indent="0">
              <a:lnSpc>
                <a:spcPct val="80000"/>
              </a:lnSpc>
              <a:buSzTx/>
              <a:buFontTx/>
              <a:buNone/>
              <a:defRPr sz="2800"/>
            </a:lvl2pPr>
            <a:lvl3pPr marL="0" indent="0">
              <a:lnSpc>
                <a:spcPct val="80000"/>
              </a:lnSpc>
              <a:buSzTx/>
              <a:buFontTx/>
              <a:buNone/>
              <a:defRPr sz="2800"/>
            </a:lvl3pPr>
            <a:lvl4pPr marL="0" indent="0">
              <a:lnSpc>
                <a:spcPct val="80000"/>
              </a:lnSpc>
              <a:buSzTx/>
              <a:buFontTx/>
              <a:buNone/>
              <a:defRPr sz="2800"/>
            </a:lvl4pPr>
            <a:lvl5pPr marL="0" indent="0">
              <a:lnSpc>
                <a:spcPct val="80000"/>
              </a:lnSpc>
              <a:buSzTx/>
              <a:buFontTx/>
              <a:buNone/>
              <a:defRPr sz="2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686800" y="6270943"/>
            <a:ext cx="464600" cy="5359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67889" marR="0" indent="-26788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12333" marR="0" indent="-255133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152525" marR="0" indent="-238125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657350" marR="0" indent="-28575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14550" marR="0" indent="-28575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2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571750" marR="0" indent="-28575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28950" marR="0" indent="-28575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486150" marR="0" indent="-28575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943350" marR="0" indent="-28575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238250" y="1206500"/>
            <a:ext cx="6667500" cy="3388698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lnSpc>
                <a:spcPct val="100000"/>
              </a:lnSpc>
              <a:defRPr sz="1800"/>
            </a:pPr>
          </a:p>
        </p:txBody>
      </p:sp>
      <p:sp>
        <p:nvSpPr>
          <p:cNvPr id="113" name="Shape 113"/>
          <p:cNvSpPr/>
          <p:nvPr>
            <p:ph type="ctrTitle"/>
          </p:nvPr>
        </p:nvSpPr>
        <p:spPr>
          <a:xfrm>
            <a:off x="3467100" y="635000"/>
            <a:ext cx="5715000" cy="2294658"/>
          </a:xfrm>
          <a:prstGeom prst="rect">
            <a:avLst/>
          </a:prstGeom>
        </p:spPr>
        <p:txBody>
          <a:bodyPr anchor="t"/>
          <a:lstStyle/>
          <a:p>
            <a:pPr/>
            <a:r>
              <a:t>Amoris laetitia (AL)</a:t>
            </a:r>
          </a:p>
          <a:p>
            <a:pPr>
              <a:spcBef>
                <a:spcPts val="500"/>
              </a:spcBef>
              <a:defRPr b="0" sz="2800"/>
            </a:pPr>
            <a:r>
              <a:t>Über die Freude der Liebe, </a:t>
            </a:r>
          </a:p>
          <a:p>
            <a:pPr>
              <a:spcBef>
                <a:spcPts val="500"/>
              </a:spcBef>
              <a:defRPr b="0" sz="2800"/>
            </a:pPr>
            <a:r>
              <a:t>die in den Familien gelebt wird</a:t>
            </a:r>
          </a:p>
          <a:p>
            <a:pPr>
              <a:spcBef>
                <a:spcPts val="500"/>
              </a:spcBef>
              <a:defRPr b="0" sz="2800"/>
            </a:pPr>
            <a:r>
              <a:t>Eine Einführung</a:t>
            </a:r>
          </a:p>
        </p:txBody>
      </p:sp>
      <p:pic>
        <p:nvPicPr>
          <p:cNvPr id="114" name="image1.jpeg"/>
          <p:cNvPicPr>
            <a:picLocks noChangeAspect="1"/>
          </p:cNvPicPr>
          <p:nvPr/>
        </p:nvPicPr>
        <p:blipFill>
          <a:blip r:embed="rId2">
            <a:extLst/>
          </a:blip>
          <a:srcRect l="33936" t="0" r="33935" b="0"/>
          <a:stretch>
            <a:fillRect/>
          </a:stretch>
        </p:blipFill>
        <p:spPr>
          <a:xfrm>
            <a:off x="0" y="0"/>
            <a:ext cx="3298286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 rot="16200000">
            <a:off x="-779351" y="779350"/>
            <a:ext cx="182794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b="1" i="1" sz="1200">
                <a:solidFill>
                  <a:srgbClr val="FFFFFF"/>
                </a:solidFill>
              </a:defRPr>
            </a:lvl1pPr>
          </a:lstStyle>
          <a:p>
            <a:pPr/>
            <a:r>
              <a:t>© Dinadesign / fotolia.com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Fotolia_74516792_S_ChiccoDodiFC.jpg"/>
          <p:cNvPicPr>
            <a:picLocks noChangeAspect="1"/>
          </p:cNvPicPr>
          <p:nvPr/>
        </p:nvPicPr>
        <p:blipFill>
          <a:blip r:embed="rId3">
            <a:extLst/>
          </a:blip>
          <a:srcRect l="41458" t="0" r="31771" b="0"/>
          <a:stretch>
            <a:fillRect/>
          </a:stretch>
        </p:blipFill>
        <p:spPr>
          <a:xfrm>
            <a:off x="3243" y="4544"/>
            <a:ext cx="3298976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/>
          <p:nvPr>
            <p:ph type="body" sz="quarter" idx="1"/>
          </p:nvPr>
        </p:nvSpPr>
        <p:spPr>
          <a:xfrm>
            <a:off x="3435350" y="635000"/>
            <a:ext cx="5732117" cy="131499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  <a:defRPr b="1" sz="3000"/>
            </a:pPr>
            <a:r>
              <a:t>Der „Vorlauf“ zu  Amoris laetitia:</a:t>
            </a:r>
          </a:p>
          <a:p>
            <a:pPr marL="0" indent="0">
              <a:lnSpc>
                <a:spcPct val="80000"/>
              </a:lnSpc>
              <a:buSzTx/>
              <a:buNone/>
              <a:defRPr sz="2800"/>
            </a:pPr>
            <a:r>
              <a:t>Familiensynode 2014/2015</a:t>
            </a:r>
          </a:p>
        </p:txBody>
      </p:sp>
      <p:sp>
        <p:nvSpPr>
          <p:cNvPr id="119" name="Shape 119"/>
          <p:cNvSpPr/>
          <p:nvPr/>
        </p:nvSpPr>
        <p:spPr>
          <a:xfrm rot="16200000">
            <a:off x="-831255" y="5757507"/>
            <a:ext cx="1931748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i="1" sz="1200"/>
            </a:lvl1pPr>
          </a:lstStyle>
          <a:p>
            <a:pPr/>
            <a:r>
              <a:t>© ChiccoDodiFC | fotolia.com</a:t>
            </a:r>
          </a:p>
        </p:txBody>
      </p:sp>
      <p:sp>
        <p:nvSpPr>
          <p:cNvPr id="120" name="Shape 120"/>
          <p:cNvSpPr/>
          <p:nvPr/>
        </p:nvSpPr>
        <p:spPr>
          <a:xfrm>
            <a:off x="3435350" y="1949996"/>
            <a:ext cx="5480753" cy="3737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70140" indent="-270140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500"/>
            </a:pPr>
            <a:r>
              <a:t>Außerordentliche Synode 2014: </a:t>
            </a:r>
            <a:br/>
            <a:r>
              <a:t>erstmals Partizipation aller Gläubigen durch schriftliche Befragung der Diözesen weltweit </a:t>
            </a:r>
            <a:br/>
            <a:r>
              <a:t>zu Ehe- und Familienfragen </a:t>
            </a:r>
          </a:p>
          <a:p>
            <a:pPr marL="270140" indent="-270140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500"/>
            </a:pPr>
            <a:r>
              <a:t>Ergebnisse der Befragung bilden </a:t>
            </a:r>
            <a:br/>
            <a:r>
              <a:t>Teil der Lineamenta (Vorbereitungsdokumente) für die Außerordentliche Synode 2014 sowie die Ordentliche Synode 2015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3429000" y="1397831"/>
            <a:ext cx="5716341" cy="5054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58095" indent="-258095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500"/>
            </a:pPr>
            <a:r>
              <a:t>postsynodale apostolische Exhortation (Ermahnung/Lehrschreiben)</a:t>
            </a:r>
          </a:p>
          <a:p>
            <a:pPr marL="258095" indent="-258095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500"/>
            </a:pPr>
            <a:r>
              <a:t>Unterzeichnet am 19. März 2016; von der röm. Kurie am 8. April 2016 vorgestellt</a:t>
            </a:r>
          </a:p>
          <a:p>
            <a:pPr marL="258095" indent="-258095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500"/>
            </a:pPr>
            <a:r>
              <a:t>spiegelt gesamtkirchlichen Reflexionsprozess zu Ehe und Familie</a:t>
            </a:r>
          </a:p>
          <a:p>
            <a:pPr marL="258095" indent="-258095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500"/>
            </a:pPr>
            <a:r>
              <a:t>fasst schriftliche Ergebnisse aus den beiden  Versammlungen der Familiensynode  zusammen</a:t>
            </a:r>
          </a:p>
          <a:p>
            <a:pPr marL="250657" indent="-250657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00000"/>
              <a:buChar char="•"/>
              <a:defRPr sz="2500"/>
            </a:pPr>
            <a:r>
              <a:t>Vorgängerdokument: Familiaris consortio – Über die Aufgaben der christlichen Familien in der Welt (Joh. Paul II., 1981)  </a:t>
            </a:r>
          </a:p>
          <a:p>
            <a:pPr marL="258095" indent="-258095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500"/>
            </a:pPr>
            <a:r>
              <a:t>Vielfältige Bezüge zu anderen Quellen</a:t>
            </a:r>
          </a:p>
        </p:txBody>
      </p:sp>
      <p:pic>
        <p:nvPicPr>
          <p:cNvPr id="125" name="Wappen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3364" y="0"/>
            <a:ext cx="3302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 rot="16200000">
            <a:off x="-706537" y="706536"/>
            <a:ext cx="1682312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i="1" sz="1200"/>
            </a:lvl1pPr>
          </a:lstStyle>
          <a:p>
            <a:pPr/>
            <a:r>
              <a:t>© javarman / fotolia.com</a:t>
            </a:r>
          </a:p>
        </p:txBody>
      </p:sp>
      <p:sp>
        <p:nvSpPr>
          <p:cNvPr id="127" name="Shape 127"/>
          <p:cNvSpPr/>
          <p:nvPr/>
        </p:nvSpPr>
        <p:spPr>
          <a:xfrm>
            <a:off x="3429000" y="633293"/>
            <a:ext cx="2549199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b="1" sz="3000"/>
            </a:lvl1pPr>
          </a:lstStyle>
          <a:p>
            <a:pPr/>
            <a:r>
              <a:t>Zum Dokument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3429000" y="635000"/>
            <a:ext cx="5716341" cy="93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0"/>
              </a:spcBef>
              <a:defRPr b="1" sz="3000"/>
            </a:pPr>
            <a:r>
              <a:t>Zu Aufbau und Inhalt</a:t>
            </a:r>
          </a:p>
          <a:p>
            <a:pPr>
              <a:spcBef>
                <a:spcPts val="0"/>
              </a:spcBef>
              <a:defRPr b="1" sz="3000"/>
            </a:pPr>
            <a:r>
              <a:t>9 Kapitel, mehr als 300 Abschnitte</a:t>
            </a:r>
          </a:p>
        </p:txBody>
      </p:sp>
      <p:pic>
        <p:nvPicPr>
          <p:cNvPr id="130" name="image5.jpeg"/>
          <p:cNvPicPr>
            <a:picLocks noChangeAspect="1"/>
          </p:cNvPicPr>
          <p:nvPr/>
        </p:nvPicPr>
        <p:blipFill>
          <a:blip r:embed="rId2">
            <a:extLst/>
          </a:blip>
          <a:srcRect l="5433" t="0" r="62403" b="0"/>
          <a:stretch>
            <a:fillRect/>
          </a:stretch>
        </p:blipFill>
        <p:spPr>
          <a:xfrm>
            <a:off x="-3365" y="-2"/>
            <a:ext cx="3302003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 rot="16200000">
            <a:off x="-755725" y="755724"/>
            <a:ext cx="1780688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i="1" sz="1200"/>
            </a:lvl1pPr>
          </a:lstStyle>
          <a:p>
            <a:pPr/>
            <a:r>
              <a:t>© Bacho Foto / fotolia.com</a:t>
            </a:r>
          </a:p>
        </p:txBody>
      </p:sp>
      <p:sp>
        <p:nvSpPr>
          <p:cNvPr id="132" name="Shape 132"/>
          <p:cNvSpPr/>
          <p:nvPr/>
        </p:nvSpPr>
        <p:spPr>
          <a:xfrm>
            <a:off x="3429000" y="1907686"/>
            <a:ext cx="5230177" cy="244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58095" indent="-258095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500"/>
            </a:pPr>
            <a:r>
              <a:t>Einleitung: Die Freude der Liebe </a:t>
            </a:r>
          </a:p>
          <a:p>
            <a:pPr marL="258095" indent="-258095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500"/>
            </a:pPr>
            <a:r>
              <a:t>1: Im Licht des Wortes </a:t>
            </a:r>
          </a:p>
          <a:p>
            <a:pPr marL="258095" indent="-258095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500"/>
            </a:pPr>
            <a:r>
              <a:t>2: Die Wirklichkeit und die Herausforderungen der Familie</a:t>
            </a:r>
          </a:p>
          <a:p>
            <a:pPr marL="258095" indent="-258095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500"/>
            </a:pPr>
            <a:r>
              <a:t>3: Auf Jesus schauen – die Berufung der Familie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3429000" y="1399538"/>
            <a:ext cx="5716341" cy="2928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58095" indent="-258095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500"/>
            </a:pPr>
            <a:r>
              <a:t>4: Die Liebe in der Ehe</a:t>
            </a:r>
          </a:p>
          <a:p>
            <a:pPr marL="258095" indent="-258095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500"/>
            </a:pPr>
            <a:r>
              <a:t>5: Die Liebe, die fruchtbar wird</a:t>
            </a:r>
          </a:p>
          <a:p>
            <a:pPr marL="258095" indent="-258095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500"/>
            </a:pPr>
            <a:r>
              <a:t>6: Einige pastorale Perspektiven</a:t>
            </a:r>
          </a:p>
          <a:p>
            <a:pPr marL="258095" indent="-258095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500"/>
            </a:pPr>
            <a:r>
              <a:t>7: Die Erziehung der Kinder stärken</a:t>
            </a:r>
          </a:p>
          <a:p>
            <a:pPr marL="258095" indent="-258095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500"/>
            </a:pPr>
            <a:r>
              <a:t>8: Die Zerbrechlichkeit begleiten, untersch</a:t>
            </a:r>
            <a:r>
              <a:t>ei</a:t>
            </a:r>
            <a:r>
              <a:t>den und eingliedern</a:t>
            </a:r>
          </a:p>
          <a:p>
            <a:pPr marL="258095" indent="-258095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500"/>
            </a:pPr>
            <a:r>
              <a:t>9: Spiritualität in Ehe und Familie</a:t>
            </a:r>
          </a:p>
        </p:txBody>
      </p:sp>
      <p:pic>
        <p:nvPicPr>
          <p:cNvPr id="135" name="Fotolia_101562825_S_Bacho Foto.jpg"/>
          <p:cNvPicPr>
            <a:picLocks noChangeAspect="1"/>
          </p:cNvPicPr>
          <p:nvPr/>
        </p:nvPicPr>
        <p:blipFill>
          <a:blip r:embed="rId2">
            <a:extLst/>
          </a:blip>
          <a:srcRect l="4074" t="0" r="63827" b="0"/>
          <a:stretch>
            <a:fillRect/>
          </a:stretch>
        </p:blipFill>
        <p:spPr>
          <a:xfrm>
            <a:off x="-3365" y="-2"/>
            <a:ext cx="3302003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 rot="16200000">
            <a:off x="-755725" y="755724"/>
            <a:ext cx="1780688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i="1" sz="1200"/>
            </a:lvl1pPr>
          </a:lstStyle>
          <a:p>
            <a:pPr/>
            <a:r>
              <a:t>© Bacho Foto / fotolia.com</a:t>
            </a:r>
          </a:p>
        </p:txBody>
      </p:sp>
      <p:sp>
        <p:nvSpPr>
          <p:cNvPr id="137" name="Shape 137"/>
          <p:cNvSpPr/>
          <p:nvPr/>
        </p:nvSpPr>
        <p:spPr>
          <a:xfrm>
            <a:off x="3429000" y="635000"/>
            <a:ext cx="3439563" cy="56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b="1" sz="3000"/>
            </a:lvl1pPr>
          </a:lstStyle>
          <a:p>
            <a:pPr/>
            <a:r>
              <a:t>Zu Aufbau und Inhalt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3429000" y="1399591"/>
            <a:ext cx="5716341" cy="2029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58095" indent="-258095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500"/>
            </a:pPr>
            <a:r>
              <a:t>Inkulturation lehramtlicher Schreiben</a:t>
            </a:r>
          </a:p>
          <a:p>
            <a:pPr marL="258095" indent="-258095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500"/>
            </a:pPr>
            <a:r>
              <a:t>Barmherzigkeit als Schlüssel für moralisches Urteil</a:t>
            </a:r>
          </a:p>
          <a:p>
            <a:pPr marL="258095" indent="-258095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500"/>
            </a:pPr>
            <a:r>
              <a:t>Differenzierung/pastorale Unterscheidung</a:t>
            </a:r>
          </a:p>
        </p:txBody>
      </p:sp>
      <p:pic>
        <p:nvPicPr>
          <p:cNvPr id="140" name="Fotolia_76080171_S_laurha.jpg"/>
          <p:cNvPicPr>
            <a:picLocks noChangeAspect="1"/>
          </p:cNvPicPr>
          <p:nvPr/>
        </p:nvPicPr>
        <p:blipFill>
          <a:blip r:embed="rId2">
            <a:extLst/>
          </a:blip>
          <a:srcRect l="67543" t="0" r="215" b="0"/>
          <a:stretch>
            <a:fillRect/>
          </a:stretch>
        </p:blipFill>
        <p:spPr>
          <a:xfrm>
            <a:off x="-4864" y="-4516"/>
            <a:ext cx="3296208" cy="689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 rot="16200000">
            <a:off x="-611548" y="5977214"/>
            <a:ext cx="1492334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i="1" sz="1200"/>
            </a:lvl1pPr>
          </a:lstStyle>
          <a:p>
            <a:pPr/>
            <a:r>
              <a:t>© laurha / fotolia.com</a:t>
            </a:r>
          </a:p>
        </p:txBody>
      </p:sp>
      <p:sp>
        <p:nvSpPr>
          <p:cNvPr id="142" name="Shape 142"/>
          <p:cNvSpPr/>
          <p:nvPr/>
        </p:nvSpPr>
        <p:spPr>
          <a:xfrm>
            <a:off x="3429000" y="635000"/>
            <a:ext cx="4727856" cy="56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0"/>
              </a:spcBef>
              <a:defRPr b="1" sz="3000"/>
            </a:lvl1pPr>
          </a:lstStyle>
          <a:p>
            <a:pPr/>
            <a:r>
              <a:t>Päpstliche „Leseempfehlung“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Fotolia_111399324_S_freshidea.jpg"/>
          <p:cNvPicPr>
            <a:picLocks noChangeAspect="1"/>
          </p:cNvPicPr>
          <p:nvPr/>
        </p:nvPicPr>
        <p:blipFill>
          <a:blip r:embed="rId2">
            <a:extLst/>
          </a:blip>
          <a:srcRect l="25979" t="0" r="25979" b="0"/>
          <a:stretch>
            <a:fillRect/>
          </a:stretch>
        </p:blipFill>
        <p:spPr>
          <a:xfrm>
            <a:off x="-4516" y="-2900"/>
            <a:ext cx="3297484" cy="68638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3429000" y="1906645"/>
            <a:ext cx="5716341" cy="2574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17500" indent="-317500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00000"/>
              <a:buAutoNum type="arabicPeriod" startAt="1"/>
              <a:defRPr sz="2500"/>
            </a:pPr>
            <a:r>
              <a:t>„Nicht immer nur Rom!“</a:t>
            </a:r>
          </a:p>
          <a:p>
            <a:pPr marL="317500" indent="-317500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00000"/>
              <a:buAutoNum type="arabicPeriod" startAt="1"/>
              <a:defRPr sz="2500"/>
            </a:pPr>
            <a:r>
              <a:t>Realismus statt Idealismus</a:t>
            </a:r>
          </a:p>
          <a:p>
            <a:pPr marL="317500" indent="-317500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00000"/>
              <a:buAutoNum type="arabicPeriod" startAt="1"/>
              <a:defRPr sz="2500"/>
            </a:pPr>
            <a:r>
              <a:t>Es geht um Liebe (amor)</a:t>
            </a:r>
          </a:p>
          <a:p>
            <a:pPr marL="317500" indent="-317500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00000"/>
              <a:buAutoNum type="arabicPeriod" startAt="1"/>
              <a:defRPr sz="2500"/>
            </a:pPr>
            <a:r>
              <a:t>Eingliederung aller</a:t>
            </a:r>
          </a:p>
          <a:p>
            <a:pPr marL="317500" indent="-317500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00000"/>
              <a:buAutoNum type="arabicPeriod" startAt="1"/>
              <a:defRPr sz="2500"/>
            </a:pPr>
            <a:r>
              <a:t>Das Gewissen</a:t>
            </a:r>
          </a:p>
          <a:p>
            <a:pPr marL="317500" indent="-317500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00000"/>
              <a:buAutoNum type="arabicPeriod" startAt="1"/>
              <a:defRPr sz="2500"/>
            </a:pPr>
            <a:r>
              <a:t>Wider das öffentliche Gezerre</a:t>
            </a:r>
          </a:p>
        </p:txBody>
      </p:sp>
      <p:sp>
        <p:nvSpPr>
          <p:cNvPr id="146" name="Shape 146"/>
          <p:cNvSpPr/>
          <p:nvPr/>
        </p:nvSpPr>
        <p:spPr>
          <a:xfrm rot="16200000">
            <a:off x="-698054" y="850453"/>
            <a:ext cx="1665346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i="1" sz="1200"/>
            </a:lvl1pPr>
          </a:lstStyle>
          <a:p>
            <a:pPr/>
            <a:r>
              <a:t>© freshidea / fotolia.com</a:t>
            </a:r>
          </a:p>
        </p:txBody>
      </p:sp>
      <p:sp>
        <p:nvSpPr>
          <p:cNvPr id="147" name="Shape 147"/>
          <p:cNvSpPr/>
          <p:nvPr/>
        </p:nvSpPr>
        <p:spPr>
          <a:xfrm>
            <a:off x="3429000" y="635000"/>
            <a:ext cx="3482537" cy="93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spcBef>
                <a:spcPts val="0"/>
              </a:spcBef>
              <a:defRPr b="1" sz="3000"/>
            </a:pPr>
            <a:r>
              <a:t>Zentrale Themen und</a:t>
            </a:r>
            <a:br/>
            <a:r>
              <a:t>Schlüsselbegriffe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800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800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800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800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